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3" r:id="rId6"/>
    <p:sldId id="264" r:id="rId7"/>
    <p:sldId id="265" r:id="rId8"/>
    <p:sldId id="267" r:id="rId9"/>
    <p:sldId id="280" r:id="rId10"/>
    <p:sldId id="268" r:id="rId11"/>
    <p:sldId id="269" r:id="rId12"/>
    <p:sldId id="274" r:id="rId13"/>
    <p:sldId id="279" r:id="rId14"/>
    <p:sldId id="276" r:id="rId15"/>
  </p:sldIdLst>
  <p:sldSz cx="14630400" cy="8229600"/>
  <p:notesSz cx="8229600" cy="14630400"/>
  <p:embeddedFontLst>
    <p:embeddedFont>
      <p:font typeface="Platypi Medium" panose="020B0604020202020204" charset="0"/>
      <p:regular r:id="rId17"/>
    </p:embeddedFont>
    <p:embeddedFont>
      <p:font typeface="Source Serif 4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6" autoAdjust="0"/>
    <p:restoredTop sz="89098" autoAdjust="0"/>
  </p:normalViewPr>
  <p:slideViewPr>
    <p:cSldViewPr snapToGrid="0" snapToObjects="1">
      <p:cViewPr varScale="1">
        <p:scale>
          <a:sx n="78" d="100"/>
          <a:sy n="78" d="100"/>
        </p:scale>
        <p:origin x="81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46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— we are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Rail IITK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Krishan Kumar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M.Tech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Department of Management Sciences, IIT Kanpur.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I’ll present our INFORMS RAS 2025 solution on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Maintenance for Railway Wheelsets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Initially, lag0 features were included, which led to data leakage. After removing them, the model still achieved comparable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importance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 analysis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refined through domain understanding.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predictive features were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Vertical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Flange Thickness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Ratio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Flange Height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Rim Thickness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Hunting Index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excluded total mileage to prevent data leakage but retained part mileage, which improved accuracy and consistency across test data.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5A27-D528-C76E-CCED-352E07C1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49529-31B4-9478-192C-85FAEEE74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D20A5-AD70-37EE-5F6A-C21E8BB10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experimented with Random Forest,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LSTM, but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offered the best trade-off between performance and interpretability.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A4825-E498-BDB3-1576-B51FE6CD3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5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hope our work contributes to ongoing efforts in predictive maintenance across the rail industry.</a:t>
            </a:r>
          </a:p>
          <a:p>
            <a:r>
              <a:rPr lang="en-GB" dirty="0"/>
              <a:t>Thank you for your time and for giving us the opportunity to present our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Wheelsets are critical for safety and ride quality. Small defects — flange wear, thinning, or impact damage — can cause derailments and high cost. Traditional maintenance is reactive or fixed-interval and often mistimed.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objective: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the probability of different failure reasons up to 30 days ahead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using multi-sensor and operational data, to enable condition-based maintenance.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focus on four FRA/AAR-defined condemnable failures:</a:t>
            </a: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Flange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caused by excessive flange wear.</a:t>
            </a: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Impact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due to severe impact forces that threaten structural integrity.</a:t>
            </a: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 Flange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when flange thickness falls below safety limits.</a:t>
            </a: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covers cracks and surface defects.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include a fifth category,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Failed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distinguish healthy wheels.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377A8-78E6-A458-B8A4-F06D9F8D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B59D8-2417-1A4F-D6AC-16307185E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72BCA-F7B6-BD19-F858-8F2F86244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08409-9846-FE80-B1BA-891CA7093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2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is highly imbalanced—about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99% healthy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 failed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filled missing failure reasons with “Not Failed,” aligned all records monthly for consistent time mapping, and imputed missing numeric values with 0 so that tree-based models interpret “no signal” meaningfully.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tested resampling and SMOTE but found they caused overfitting. Instead, we leveraged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features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captured minority-class behaviour naturally and improved model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noticed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 of wheels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experienced multiple failure types as shown in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fig.Using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combination of 4 unique keys we have uniquely identified a wheel.</a:t>
            </a:r>
            <a:b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constructing failure sequences, we derived a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probability matrix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current and next failure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Impact serves as the </a:t>
            </a:r>
            <a:r>
              <a:rPr lang="en-GB" b="1" dirty="0"/>
              <a:t>dominant end state</a:t>
            </a:r>
            <a:r>
              <a:rPr lang="en-GB" dirty="0"/>
              <a:t>, with most other failure types eventually transitioning into it. Once a wheel experiences a High Impact failure, it tends to degrade rapidly into subsequent failures. Therefore, </a:t>
            </a:r>
            <a:r>
              <a:rPr lang="en-GB" b="1" dirty="0"/>
              <a:t>timely maintenance of flange-related issues</a:t>
            </a:r>
            <a:r>
              <a:rPr lang="en-GB" dirty="0"/>
              <a:t> is essential to </a:t>
            </a:r>
            <a:r>
              <a:rPr lang="en-GB" b="1" dirty="0"/>
              <a:t>minimize transitions into High Impact</a:t>
            </a:r>
            <a:r>
              <a:rPr lang="en-GB" dirty="0"/>
              <a:t> and prevent accelerated deterioration.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heatmap shows the distribution of failure types across different wheel locations.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a clear pattern:</a:t>
            </a: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Trucks C and 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a higher concentration of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high-impact failures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indicating these wheels experience more shock loads and need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closer monitoring for impact-related damage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other hand,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Trucks A and B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more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flange and thin flange failures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suggesting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flange wear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need for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thickness inspections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this helps us identify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truck-specific maintenance focus areas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Although these EDA steps were beyond the direct scope of predictive </a:t>
            </a:r>
            <a:r>
              <a:rPr lang="en-GB" dirty="0" err="1"/>
              <a:t>modeling</a:t>
            </a:r>
            <a:r>
              <a:rPr lang="en-GB" dirty="0"/>
              <a:t>, we performed them to gain deeper insights into failure </a:t>
            </a:r>
            <a:r>
              <a:rPr lang="en-GB" dirty="0" err="1"/>
              <a:t>behavior</a:t>
            </a:r>
            <a:r>
              <a:rPr lang="en-GB" dirty="0"/>
              <a:t>.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81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ITK Logo">
            <a:extLst>
              <a:ext uri="{FF2B5EF4-FFF2-40B4-BE49-F238E27FC236}">
                <a16:creationId xmlns:a16="http://schemas.microsoft.com/office/drawing/2014/main" id="{4CFE1AD7-8170-4984-BE3D-BB591BA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18" y="7209178"/>
            <a:ext cx="973135" cy="92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40C5C-A454-53EF-4ECA-6E6C36CE8B70}"/>
              </a:ext>
            </a:extLst>
          </p:cNvPr>
          <p:cNvSpPr txBox="1"/>
          <p:nvPr/>
        </p:nvSpPr>
        <p:spPr>
          <a:xfrm>
            <a:off x="606753" y="7445577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Indian Institute of Technology Kanpur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394817-F855-43D2-7203-60FC8145CB4D}"/>
              </a:ext>
            </a:extLst>
          </p:cNvPr>
          <p:cNvSpPr/>
          <p:nvPr/>
        </p:nvSpPr>
        <p:spPr>
          <a:xfrm>
            <a:off x="820991" y="1125079"/>
            <a:ext cx="7395587" cy="22045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15820" y="1126615"/>
            <a:ext cx="6488322" cy="2139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INFORMS RAS 2025 Problem Solving Competition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3302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Predictive Maintenance for Railway Wheelsets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8433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Name: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</a:t>
            </a:r>
            <a:r>
              <a:rPr lang="en-US" sz="175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Rail@iitk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613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Team Members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716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Dr. Faiz Hamid 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– Associate Professor, Dept. of Management Sciences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63138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Krishan Kumar 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– </a:t>
            </a:r>
            <a:r>
              <a:rPr lang="en-US" sz="14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M.Tech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student, Dept. of Management Sciences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790" y="67560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 </a:t>
            </a:r>
            <a:r>
              <a:rPr lang="en-US" sz="16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Saiprabhav</a:t>
            </a: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Reddy 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– </a:t>
            </a:r>
            <a:r>
              <a:rPr lang="en-US" sz="1400" dirty="0" err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B.Tech</a:t>
            </a: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student, Dept. of Computer Science &amp; Engg.</a:t>
            </a:r>
            <a:endParaRPr lang="en-US" sz="1400" dirty="0"/>
          </a:p>
        </p:txBody>
      </p:sp>
      <p:pic>
        <p:nvPicPr>
          <p:cNvPr id="1028" name="Picture 4" descr="Rail Applications Section of INFORMS | Facebook">
            <a:extLst>
              <a:ext uri="{FF2B5EF4-FFF2-40B4-BE49-F238E27FC236}">
                <a16:creationId xmlns:a16="http://schemas.microsoft.com/office/drawing/2014/main" id="{4DA342A0-57C8-EFE3-77E1-1F93A21E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1" y="-699"/>
            <a:ext cx="2538412" cy="11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40331" y="408430"/>
            <a:ext cx="7422713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Feature Engineering Pipeline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12EBC-D7CA-ED36-A648-7490C95A1D7C}"/>
              </a:ext>
            </a:extLst>
          </p:cNvPr>
          <p:cNvGrpSpPr/>
          <p:nvPr/>
        </p:nvGrpSpPr>
        <p:grpSpPr>
          <a:xfrm>
            <a:off x="740331" y="1386766"/>
            <a:ext cx="4242197" cy="1622465"/>
            <a:chOff x="740331" y="1386766"/>
            <a:chExt cx="4242197" cy="1622465"/>
          </a:xfrm>
        </p:grpSpPr>
        <p:sp>
          <p:nvSpPr>
            <p:cNvPr id="5" name="Text 2"/>
            <p:cNvSpPr/>
            <p:nvPr/>
          </p:nvSpPr>
          <p:spPr>
            <a:xfrm>
              <a:off x="740331" y="1386766"/>
              <a:ext cx="211455" cy="2643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01</a:t>
              </a:r>
              <a:endParaRPr lang="en-US" sz="1650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740331" y="1723356"/>
              <a:ext cx="4242197" cy="2286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4"/>
            <p:cNvSpPr/>
            <p:nvPr/>
          </p:nvSpPr>
          <p:spPr>
            <a:xfrm>
              <a:off x="740331" y="1874803"/>
              <a:ext cx="2644259" cy="3305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Baseline Features</a:t>
              </a:r>
              <a:endParaRPr lang="en-US" sz="20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40331" y="2332242"/>
              <a:ext cx="4242197" cy="6769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Raw equipment and sensor data as foundation</a:t>
              </a:r>
              <a:endParaRPr lang="en-US" sz="165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5490A5-4FA5-9991-83C9-EDD99B6609BA}"/>
              </a:ext>
            </a:extLst>
          </p:cNvPr>
          <p:cNvGrpSpPr/>
          <p:nvPr/>
        </p:nvGrpSpPr>
        <p:grpSpPr>
          <a:xfrm>
            <a:off x="721682" y="3189200"/>
            <a:ext cx="4242316" cy="1283971"/>
            <a:chOff x="5193983" y="1386766"/>
            <a:chExt cx="4242316" cy="1283971"/>
          </a:xfrm>
        </p:grpSpPr>
        <p:sp>
          <p:nvSpPr>
            <p:cNvPr id="9" name="Text 6"/>
            <p:cNvSpPr/>
            <p:nvPr/>
          </p:nvSpPr>
          <p:spPr>
            <a:xfrm>
              <a:off x="5193983" y="1386766"/>
              <a:ext cx="211455" cy="2643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02</a:t>
              </a:r>
              <a:endParaRPr lang="en-US" sz="1650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5193983" y="1723356"/>
              <a:ext cx="4242316" cy="2286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193983" y="1874803"/>
              <a:ext cx="2644259" cy="3305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Anomaly Features</a:t>
              </a:r>
              <a:endParaRPr lang="en-US" sz="20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5193983" y="2332242"/>
              <a:ext cx="4242316" cy="3384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Flagged monthly abnormal readings</a:t>
              </a:r>
              <a:endParaRPr lang="en-US" sz="16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A54BE0-A487-3B15-E861-143CD0052F67}"/>
              </a:ext>
            </a:extLst>
          </p:cNvPr>
          <p:cNvGrpSpPr/>
          <p:nvPr/>
        </p:nvGrpSpPr>
        <p:grpSpPr>
          <a:xfrm>
            <a:off x="721682" y="4708556"/>
            <a:ext cx="4242197" cy="1622465"/>
            <a:chOff x="9647753" y="1386766"/>
            <a:chExt cx="4242197" cy="1622465"/>
          </a:xfrm>
        </p:grpSpPr>
        <p:sp>
          <p:nvSpPr>
            <p:cNvPr id="13" name="Text 10"/>
            <p:cNvSpPr/>
            <p:nvPr/>
          </p:nvSpPr>
          <p:spPr>
            <a:xfrm>
              <a:off x="9647753" y="1386766"/>
              <a:ext cx="211455" cy="2643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03</a:t>
              </a:r>
              <a:endParaRPr lang="en-US" sz="165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9647753" y="1723356"/>
              <a:ext cx="4242197" cy="2286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12"/>
            <p:cNvSpPr/>
            <p:nvPr/>
          </p:nvSpPr>
          <p:spPr>
            <a:xfrm>
              <a:off x="9647753" y="1874803"/>
              <a:ext cx="2668548" cy="3305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Aggregated Features</a:t>
              </a:r>
              <a:endParaRPr lang="en-US" sz="20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647753" y="2332242"/>
              <a:ext cx="4242197" cy="67698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Computed monthly statistics (min, max, std, mean, median)</a:t>
              </a:r>
              <a:endParaRPr lang="en-US" sz="16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4B98111-5F29-CEFD-1B16-5C9CBE340C57}"/>
              </a:ext>
            </a:extLst>
          </p:cNvPr>
          <p:cNvGrpSpPr/>
          <p:nvPr/>
        </p:nvGrpSpPr>
        <p:grpSpPr>
          <a:xfrm>
            <a:off x="740331" y="6730237"/>
            <a:ext cx="13149620" cy="1283970"/>
            <a:chOff x="354463" y="6695233"/>
            <a:chExt cx="13149620" cy="12839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49B36D-DB14-B992-10E1-134245980A4B}"/>
                </a:ext>
              </a:extLst>
            </p:cNvPr>
            <p:cNvGrpSpPr/>
            <p:nvPr/>
          </p:nvGrpSpPr>
          <p:grpSpPr>
            <a:xfrm>
              <a:off x="354463" y="6695233"/>
              <a:ext cx="13149620" cy="1283970"/>
              <a:chOff x="740331" y="3379277"/>
              <a:chExt cx="13149620" cy="1283970"/>
            </a:xfrm>
          </p:grpSpPr>
          <p:sp>
            <p:nvSpPr>
              <p:cNvPr id="17" name="Text 14"/>
              <p:cNvSpPr/>
              <p:nvPr/>
            </p:nvSpPr>
            <p:spPr>
              <a:xfrm>
                <a:off x="740331" y="3379277"/>
                <a:ext cx="211455" cy="26431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50"/>
                  </a:lnSpc>
                  <a:buNone/>
                </a:pPr>
                <a:r>
                  <a:rPr lang="en-US" sz="1650" dirty="0">
                    <a:solidFill>
                      <a:srgbClr val="504C49"/>
                    </a:solidFill>
                    <a:latin typeface="Platypi Light" pitchFamily="34" charset="0"/>
                    <a:ea typeface="Platypi Light" pitchFamily="34" charset="-122"/>
                    <a:cs typeface="Platypi Light" pitchFamily="34" charset="-120"/>
                  </a:rPr>
                  <a:t>04</a:t>
                </a:r>
                <a:endParaRPr lang="en-US" sz="1650" dirty="0"/>
              </a:p>
            </p:txBody>
          </p:sp>
          <p:sp>
            <p:nvSpPr>
              <p:cNvPr id="19" name="Text 16"/>
              <p:cNvSpPr/>
              <p:nvPr/>
            </p:nvSpPr>
            <p:spPr>
              <a:xfrm>
                <a:off x="740331" y="3867314"/>
                <a:ext cx="2644259" cy="33051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00"/>
                  </a:lnSpc>
                  <a:buNone/>
                </a:pPr>
                <a:r>
                  <a:rPr lang="en-US" sz="2050" dirty="0">
                    <a:solidFill>
                      <a:srgbClr val="504C49"/>
                    </a:solidFill>
                    <a:latin typeface="Platypi Medium" pitchFamily="34" charset="0"/>
                    <a:ea typeface="Platypi Medium" pitchFamily="34" charset="-122"/>
                    <a:cs typeface="Platypi Medium" pitchFamily="34" charset="-120"/>
                  </a:rPr>
                  <a:t>Lag Features</a:t>
                </a:r>
                <a:endParaRPr lang="en-US" sz="2050" dirty="0"/>
              </a:p>
            </p:txBody>
          </p:sp>
          <p:sp>
            <p:nvSpPr>
              <p:cNvPr id="20" name="Text 17"/>
              <p:cNvSpPr/>
              <p:nvPr/>
            </p:nvSpPr>
            <p:spPr>
              <a:xfrm>
                <a:off x="740331" y="4324752"/>
                <a:ext cx="13149620" cy="33849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50"/>
                  </a:lnSpc>
                  <a:buNone/>
                </a:pPr>
                <a:r>
                  <a:rPr lang="en-US" sz="16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Captured temporal behavior and failure progression (past 6 months)</a:t>
                </a:r>
                <a:endParaRPr lang="en-US" sz="1650" dirty="0"/>
              </a:p>
            </p:txBody>
          </p:sp>
        </p:grpSp>
        <p:sp>
          <p:nvSpPr>
            <p:cNvPr id="33" name="Shape 11">
              <a:extLst>
                <a:ext uri="{FF2B5EF4-FFF2-40B4-BE49-F238E27FC236}">
                  <a16:creationId xmlns:a16="http://schemas.microsoft.com/office/drawing/2014/main" id="{7E9CE05C-4FFD-9DD4-F55F-3CF826A844A8}"/>
                </a:ext>
              </a:extLst>
            </p:cNvPr>
            <p:cNvSpPr/>
            <p:nvPr/>
          </p:nvSpPr>
          <p:spPr>
            <a:xfrm>
              <a:off x="354463" y="7013177"/>
              <a:ext cx="4242198" cy="2286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7B4E2EB-5641-9686-7DD2-2394B938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52" y="2131385"/>
            <a:ext cx="7746095" cy="434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823" y="285112"/>
            <a:ext cx="6555819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Feature Selection: SHAP + RF + Domain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CA9D2F-8B25-67E8-C825-9AC5FC276000}"/>
              </a:ext>
            </a:extLst>
          </p:cNvPr>
          <p:cNvGrpSpPr/>
          <p:nvPr/>
        </p:nvGrpSpPr>
        <p:grpSpPr>
          <a:xfrm>
            <a:off x="7132390" y="1262213"/>
            <a:ext cx="4353872" cy="5426540"/>
            <a:chOff x="7132390" y="1262213"/>
            <a:chExt cx="4353872" cy="5426540"/>
          </a:xfrm>
        </p:grpSpPr>
        <p:sp>
          <p:nvSpPr>
            <p:cNvPr id="3" name="Text 1"/>
            <p:cNvSpPr/>
            <p:nvPr/>
          </p:nvSpPr>
          <p:spPr>
            <a:xfrm>
              <a:off x="8313547" y="1262213"/>
              <a:ext cx="1991558" cy="24598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201B18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SHAP* Value Analysis</a:t>
              </a:r>
              <a:endParaRPr lang="en-US" sz="15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2390" y="1508196"/>
              <a:ext cx="4353872" cy="5180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6AA61C-7708-8A28-A734-1A94CDDBEC3D}"/>
              </a:ext>
            </a:extLst>
          </p:cNvPr>
          <p:cNvGrpSpPr/>
          <p:nvPr/>
        </p:nvGrpSpPr>
        <p:grpSpPr>
          <a:xfrm>
            <a:off x="706637" y="6847276"/>
            <a:ext cx="9805896" cy="768629"/>
            <a:chOff x="706635" y="7118390"/>
            <a:chExt cx="13773039" cy="557570"/>
          </a:xfrm>
        </p:grpSpPr>
        <p:sp>
          <p:nvSpPr>
            <p:cNvPr id="15" name="Shape 11"/>
            <p:cNvSpPr/>
            <p:nvPr/>
          </p:nvSpPr>
          <p:spPr>
            <a:xfrm>
              <a:off x="706635" y="7118390"/>
              <a:ext cx="13773039" cy="557570"/>
            </a:xfrm>
            <a:prstGeom prst="roundRect">
              <a:avLst>
                <a:gd name="adj" fmla="val 3531"/>
              </a:avLst>
            </a:prstGeom>
            <a:solidFill>
              <a:srgbClr val="EDD5C4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843" y="7312223"/>
              <a:ext cx="163949" cy="131207"/>
            </a:xfrm>
            <a:prstGeom prst="rect">
              <a:avLst/>
            </a:prstGeom>
          </p:spPr>
        </p:pic>
        <p:sp>
          <p:nvSpPr>
            <p:cNvPr id="17" name="Text 12"/>
            <p:cNvSpPr/>
            <p:nvPr/>
          </p:nvSpPr>
          <p:spPr>
            <a:xfrm>
              <a:off x="1132999" y="7190911"/>
              <a:ext cx="12659558" cy="1312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Notes:</a:t>
              </a:r>
              <a:r>
                <a:rPr lang="en-US" sz="14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</a:t>
              </a:r>
            </a:p>
            <a:p>
              <a:pPr marL="342900" indent="-342900" algn="l">
                <a:lnSpc>
                  <a:spcPts val="1650"/>
                </a:lnSpc>
                <a:buAutoNum type="arabicPeriod"/>
              </a:pPr>
              <a:r>
                <a:rPr lang="en-US" sz="14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Mileage feature excluded from training data as it is not present in test set; avoids leakage</a:t>
              </a:r>
            </a:p>
            <a:p>
              <a:pPr marL="342900" indent="-342900" algn="l">
                <a:lnSpc>
                  <a:spcPts val="1650"/>
                </a:lnSpc>
                <a:buAutoNum type="arabicPeriod"/>
              </a:pPr>
              <a:r>
                <a:rPr lang="en-US" sz="1400" dirty="0" err="1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Partmileage</a:t>
              </a:r>
              <a:r>
                <a:rPr lang="en-US" sz="14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included - Available for test data; improves accuracy</a:t>
              </a:r>
              <a:endParaRPr lang="en-US" sz="14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F4E16A8-C002-DCE1-781C-E3B712CF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184" y="2223341"/>
            <a:ext cx="3877216" cy="36390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E422FB-B0A8-E75B-162A-C6A0E5ED2504}"/>
              </a:ext>
            </a:extLst>
          </p:cNvPr>
          <p:cNvGrpSpPr/>
          <p:nvPr/>
        </p:nvGrpSpPr>
        <p:grpSpPr>
          <a:xfrm>
            <a:off x="837843" y="1262212"/>
            <a:ext cx="5798580" cy="5191266"/>
            <a:chOff x="837843" y="1262212"/>
            <a:chExt cx="5798580" cy="51912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46478-3575-ED5E-B947-05EB31DD9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843" y="1630269"/>
              <a:ext cx="5798580" cy="4823209"/>
            </a:xfrm>
            <a:prstGeom prst="rect">
              <a:avLst/>
            </a:prstGeom>
          </p:spPr>
        </p:pic>
        <p:sp>
          <p:nvSpPr>
            <p:cNvPr id="12" name="Text 1">
              <a:extLst>
                <a:ext uri="{FF2B5EF4-FFF2-40B4-BE49-F238E27FC236}">
                  <a16:creationId xmlns:a16="http://schemas.microsoft.com/office/drawing/2014/main" id="{97050840-AC28-BAB7-02C6-3C521CB3B8C2}"/>
                </a:ext>
              </a:extLst>
            </p:cNvPr>
            <p:cNvSpPr/>
            <p:nvPr/>
          </p:nvSpPr>
          <p:spPr>
            <a:xfrm>
              <a:off x="1522535" y="1262212"/>
              <a:ext cx="4156967" cy="2939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1550" dirty="0">
                  <a:solidFill>
                    <a:srgbClr val="201B18"/>
                  </a:solidFill>
                  <a:latin typeface="Platypi Medium" pitchFamily="34" charset="0"/>
                  <a:cs typeface="Platypi Medium" pitchFamily="34" charset="-120"/>
                </a:rPr>
                <a:t>Feature Importance using Random Forest</a:t>
              </a:r>
              <a:endParaRPr lang="en-US" sz="155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8332D5B-BD60-82BA-6DC5-E39F2A7FCEEA}"/>
              </a:ext>
            </a:extLst>
          </p:cNvPr>
          <p:cNvSpPr txBox="1"/>
          <p:nvPr/>
        </p:nvSpPr>
        <p:spPr>
          <a:xfrm>
            <a:off x="658823" y="7912761"/>
            <a:ext cx="12317887" cy="56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1900"/>
              </a:lnSpc>
              <a:buNone/>
              <a:defRPr sz="155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defRPr>
            </a:lvl1pPr>
          </a:lstStyle>
          <a:p>
            <a:r>
              <a:rPr lang="en-GB" sz="1100" dirty="0"/>
              <a:t>*SHAP (</a:t>
            </a:r>
            <a:r>
              <a:rPr lang="en-GB" sz="1100" dirty="0" err="1"/>
              <a:t>SHapley</a:t>
            </a:r>
            <a:r>
              <a:rPr lang="en-GB" sz="1100" dirty="0"/>
              <a:t> Additive </a:t>
            </a:r>
            <a:r>
              <a:rPr lang="en-GB" sz="1100" dirty="0" err="1"/>
              <a:t>exPlanations</a:t>
            </a:r>
            <a:r>
              <a:rPr lang="en-GB" sz="1100" dirty="0"/>
              <a:t>) is a game theoretic approach to explain the output of any machine learning model</a:t>
            </a:r>
            <a:endParaRPr lang="en-IN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02E27-60E5-E29C-7258-66C559617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6734" y="6577544"/>
            <a:ext cx="2195785" cy="1159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22AE-CEE0-8528-BCB0-05C7403E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CF3D32D-8B9C-F81E-FF79-0D190332BB31}"/>
              </a:ext>
            </a:extLst>
          </p:cNvPr>
          <p:cNvSpPr/>
          <p:nvPr/>
        </p:nvSpPr>
        <p:spPr>
          <a:xfrm>
            <a:off x="775216" y="274814"/>
            <a:ext cx="5638919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Model Training &amp; Configuration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86B17E-FD71-1404-C696-458B777E9561}"/>
              </a:ext>
            </a:extLst>
          </p:cNvPr>
          <p:cNvGrpSpPr/>
          <p:nvPr/>
        </p:nvGrpSpPr>
        <p:grpSpPr>
          <a:xfrm>
            <a:off x="775216" y="1129149"/>
            <a:ext cx="13079968" cy="863798"/>
            <a:chOff x="775216" y="1129149"/>
            <a:chExt cx="13079968" cy="863798"/>
          </a:xfrm>
        </p:grpSpPr>
        <p:pic>
          <p:nvPicPr>
            <p:cNvPr id="4" name="Image 1" descr="preencoded.png">
              <a:extLst>
                <a:ext uri="{FF2B5EF4-FFF2-40B4-BE49-F238E27FC236}">
                  <a16:creationId xmlns:a16="http://schemas.microsoft.com/office/drawing/2014/main" id="{3D2CE351-4B85-DD41-92E4-AF8816C0F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216" y="1129149"/>
              <a:ext cx="719852" cy="863798"/>
            </a:xfrm>
            <a:prstGeom prst="rect">
              <a:avLst/>
            </a:prstGeom>
          </p:spPr>
        </p:pic>
        <p:sp>
          <p:nvSpPr>
            <p:cNvPr id="5" name="Text 1">
              <a:extLst>
                <a:ext uri="{FF2B5EF4-FFF2-40B4-BE49-F238E27FC236}">
                  <a16:creationId xmlns:a16="http://schemas.microsoft.com/office/drawing/2014/main" id="{E7890BB8-FD3B-5B69-BBF3-74F350AC9B59}"/>
                </a:ext>
              </a:extLst>
            </p:cNvPr>
            <p:cNvSpPr/>
            <p:nvPr/>
          </p:nvSpPr>
          <p:spPr>
            <a:xfrm>
              <a:off x="1639014" y="1273096"/>
              <a:ext cx="1799630" cy="2250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Objective</a:t>
              </a:r>
              <a:endParaRPr lang="en-US" sz="2000" dirty="0"/>
            </a:p>
          </p:txBody>
        </p:sp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31796840-8445-5966-6D9B-28BD6B133A13}"/>
                </a:ext>
              </a:extLst>
            </p:cNvPr>
            <p:cNvSpPr/>
            <p:nvPr/>
          </p:nvSpPr>
          <p:spPr>
            <a:xfrm>
              <a:off x="1639014" y="1584444"/>
              <a:ext cx="12216170" cy="2302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Train a classification model for failure prediction using advanced machine learning techniques</a:t>
              </a:r>
              <a:endParaRPr lang="en-US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310DD5-71A7-A3B7-E459-60084B44A97E}"/>
              </a:ext>
            </a:extLst>
          </p:cNvPr>
          <p:cNvGrpSpPr/>
          <p:nvPr/>
        </p:nvGrpSpPr>
        <p:grpSpPr>
          <a:xfrm>
            <a:off x="775216" y="2335292"/>
            <a:ext cx="13079968" cy="863798"/>
            <a:chOff x="775216" y="1992948"/>
            <a:chExt cx="13079968" cy="863798"/>
          </a:xfrm>
        </p:grpSpPr>
        <p:pic>
          <p:nvPicPr>
            <p:cNvPr id="7" name="Image 2" descr="preencoded.png">
              <a:extLst>
                <a:ext uri="{FF2B5EF4-FFF2-40B4-BE49-F238E27FC236}">
                  <a16:creationId xmlns:a16="http://schemas.microsoft.com/office/drawing/2014/main" id="{DDD8ECD6-E3F3-5311-F897-7E84FE8A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216" y="1992948"/>
              <a:ext cx="719852" cy="863798"/>
            </a:xfrm>
            <a:prstGeom prst="rect">
              <a:avLst/>
            </a:prstGeom>
          </p:spPr>
        </p:pic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C65D47DD-4FF3-3C7A-F28D-C6D648C8F4B0}"/>
                </a:ext>
              </a:extLst>
            </p:cNvPr>
            <p:cNvSpPr/>
            <p:nvPr/>
          </p:nvSpPr>
          <p:spPr>
            <a:xfrm>
              <a:off x="1639014" y="2136894"/>
              <a:ext cx="2176343" cy="2250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Model Choice: LightGBM</a:t>
              </a:r>
              <a:endParaRPr lang="en-US" sz="2000" dirty="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8BF365CB-406B-DCE2-7EFA-943B4D492CF9}"/>
                </a:ext>
              </a:extLst>
            </p:cNvPr>
            <p:cNvSpPr/>
            <p:nvPr/>
          </p:nvSpPr>
          <p:spPr>
            <a:xfrm>
              <a:off x="1639014" y="2448243"/>
              <a:ext cx="12216170" cy="2302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Selected for high performance on tabular data, efficiency, and robust handling of sparse feature sets</a:t>
              </a:r>
              <a:endParaRPr lang="en-US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DEAA9D-F4CE-9327-3727-EC15261BD376}"/>
              </a:ext>
            </a:extLst>
          </p:cNvPr>
          <p:cNvGrpSpPr/>
          <p:nvPr/>
        </p:nvGrpSpPr>
        <p:grpSpPr>
          <a:xfrm>
            <a:off x="775216" y="3521987"/>
            <a:ext cx="13079968" cy="863798"/>
            <a:chOff x="775216" y="2856746"/>
            <a:chExt cx="13079968" cy="863798"/>
          </a:xfrm>
        </p:grpSpPr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B1D7ADB5-2461-0833-8D55-C639471E3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16" y="2856746"/>
              <a:ext cx="719852" cy="863798"/>
            </a:xfrm>
            <a:prstGeom prst="rect">
              <a:avLst/>
            </a:prstGeom>
          </p:spPr>
        </p:pic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D3279378-0216-D810-A788-8D21224D9AA7}"/>
                </a:ext>
              </a:extLst>
            </p:cNvPr>
            <p:cNvSpPr/>
            <p:nvPr/>
          </p:nvSpPr>
          <p:spPr>
            <a:xfrm>
              <a:off x="1639014" y="3000693"/>
              <a:ext cx="2698075" cy="2250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Training &amp; Validation Strategy</a:t>
              </a:r>
              <a:endParaRPr lang="en-US" sz="2000" dirty="0"/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07769B9D-578F-288E-EAD5-1BBD0FB09B71}"/>
                </a:ext>
              </a:extLst>
            </p:cNvPr>
            <p:cNvSpPr/>
            <p:nvPr/>
          </p:nvSpPr>
          <p:spPr>
            <a:xfrm>
              <a:off x="1639014" y="3312041"/>
              <a:ext cx="12216170" cy="2302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Data split: 80% training, 20% validation</a:t>
              </a:r>
            </a:p>
            <a:p>
              <a:pPr marL="0" indent="0" algn="l">
                <a:lnSpc>
                  <a:spcPts val="18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Used </a:t>
              </a:r>
              <a:r>
                <a:rPr lang="en-US" sz="1600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early stopping</a:t>
              </a: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based on multi_logloss (patience: 100 rounds) to prevent overfitting</a:t>
              </a:r>
              <a:endParaRPr lang="en-US" sz="16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FADFC1-C981-5DBB-15CF-F8AB5CD4E7D7}"/>
              </a:ext>
            </a:extLst>
          </p:cNvPr>
          <p:cNvGrpSpPr/>
          <p:nvPr/>
        </p:nvGrpSpPr>
        <p:grpSpPr>
          <a:xfrm>
            <a:off x="310719" y="4869098"/>
            <a:ext cx="5360804" cy="2575460"/>
            <a:chOff x="288279" y="4869098"/>
            <a:chExt cx="5360804" cy="25754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B856F14-5B5D-551A-E503-5EA9B8C2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9200" r="19959"/>
            <a:stretch>
              <a:fillRect/>
            </a:stretch>
          </p:blipFill>
          <p:spPr>
            <a:xfrm>
              <a:off x="288279" y="5233966"/>
              <a:ext cx="2333133" cy="221059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BD99E2-E45D-79D6-C03A-947E05CCF385}"/>
                </a:ext>
              </a:extLst>
            </p:cNvPr>
            <p:cNvGrpSpPr/>
            <p:nvPr/>
          </p:nvGrpSpPr>
          <p:grpSpPr>
            <a:xfrm>
              <a:off x="347807" y="4869098"/>
              <a:ext cx="5301276" cy="2468541"/>
              <a:chOff x="392687" y="4869098"/>
              <a:chExt cx="5301276" cy="246854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A67C57-6779-BF11-100E-3FD03E1F97AE}"/>
                  </a:ext>
                </a:extLst>
              </p:cNvPr>
              <p:cNvSpPr txBox="1"/>
              <p:nvPr/>
            </p:nvSpPr>
            <p:spPr>
              <a:xfrm>
                <a:off x="3036048" y="5795584"/>
                <a:ext cx="2499373" cy="8674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t"/>
              <a:lstStyle>
                <a:defPPr>
                  <a:defRPr lang="en-US"/>
                </a:defPPr>
                <a:lvl1pPr indent="0">
                  <a:lnSpc>
                    <a:spcPts val="1800"/>
                  </a:lnSpc>
                  <a:buNone/>
                  <a:defRPr sz="160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00000"/>
                    </a:solidFill>
                  </a:rPr>
                  <a:t>Anomaly Features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00000"/>
                    </a:solidFill>
                  </a:rPr>
                  <a:t>Lagged Features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00000"/>
                    </a:solidFill>
                  </a:rPr>
                  <a:t>Aggregated Features</a:t>
                </a:r>
                <a:endParaRPr lang="en-IN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AD98EE-02E0-2A8F-CBED-D0733CA202F4}"/>
                  </a:ext>
                </a:extLst>
              </p:cNvPr>
              <p:cNvSpPr txBox="1"/>
              <p:nvPr/>
            </p:nvSpPr>
            <p:spPr>
              <a:xfrm>
                <a:off x="2621412" y="5957465"/>
                <a:ext cx="330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  <a:endParaRPr lang="en-IN" sz="2400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8260496-428A-0375-FD1D-CB2EABA09C4B}"/>
                  </a:ext>
                </a:extLst>
              </p:cNvPr>
              <p:cNvSpPr/>
              <p:nvPr/>
            </p:nvSpPr>
            <p:spPr>
              <a:xfrm>
                <a:off x="392687" y="5368594"/>
                <a:ext cx="5301276" cy="196904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7D2BB1-F0AF-933C-1FD0-ECC05B6B800E}"/>
                  </a:ext>
                </a:extLst>
              </p:cNvPr>
              <p:cNvSpPr txBox="1"/>
              <p:nvPr/>
            </p:nvSpPr>
            <p:spPr>
              <a:xfrm>
                <a:off x="392687" y="4869098"/>
                <a:ext cx="2333133" cy="325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t"/>
              <a:lstStyle>
                <a:defPPr>
                  <a:defRPr lang="en-US"/>
                </a:defPPr>
                <a:lvl1pPr indent="0" algn="ctr">
                  <a:lnSpc>
                    <a:spcPts val="1800"/>
                  </a:lnSpc>
                  <a:buNone/>
                  <a:defRPr sz="160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defRPr>
                </a:lvl1pPr>
              </a:lstStyle>
              <a:p>
                <a:r>
                  <a:rPr lang="en-GB" b="1" dirty="0"/>
                  <a:t>Independent</a:t>
                </a:r>
                <a:r>
                  <a:rPr lang="en-GB" dirty="0"/>
                  <a:t> Variables</a:t>
                </a:r>
                <a:endParaRPr lang="en-IN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A84C77-5200-8888-D59C-283A312DA2C4}"/>
              </a:ext>
            </a:extLst>
          </p:cNvPr>
          <p:cNvGrpSpPr/>
          <p:nvPr/>
        </p:nvGrpSpPr>
        <p:grpSpPr>
          <a:xfrm>
            <a:off x="5835433" y="4869098"/>
            <a:ext cx="2499530" cy="2392900"/>
            <a:chOff x="6414135" y="4838153"/>
            <a:chExt cx="2499530" cy="23929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EA5D00-A9C6-235F-D96D-1547490E7B45}"/>
                </a:ext>
              </a:extLst>
            </p:cNvPr>
            <p:cNvSpPr txBox="1"/>
            <p:nvPr/>
          </p:nvSpPr>
          <p:spPr>
            <a:xfrm>
              <a:off x="6414135" y="4838153"/>
              <a:ext cx="2333133" cy="3256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>
              <a:defPPr>
                <a:defRPr lang="en-US"/>
              </a:defPPr>
              <a:lvl1pPr indent="0" algn="ctr">
                <a:lnSpc>
                  <a:spcPts val="1800"/>
                </a:lnSpc>
                <a:buNone/>
                <a:defRPr sz="160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defRPr>
              </a:lvl1pPr>
            </a:lstStyle>
            <a:p>
              <a:pPr algn="l"/>
              <a:r>
                <a:rPr lang="en-GB" b="1" dirty="0"/>
                <a:t>Target</a:t>
              </a:r>
              <a:r>
                <a:rPr lang="en-GB" dirty="0"/>
                <a:t> Variable</a:t>
              </a:r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B916CA-A907-8C21-8FF3-4BB8487D3D82}"/>
                </a:ext>
              </a:extLst>
            </p:cNvPr>
            <p:cNvSpPr txBox="1"/>
            <p:nvPr/>
          </p:nvSpPr>
          <p:spPr>
            <a:xfrm>
              <a:off x="6580533" y="5564751"/>
              <a:ext cx="2333132" cy="16663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>
              <a:defPPr>
                <a:defRPr lang="en-US"/>
              </a:defPPr>
              <a:lvl1pPr indent="0">
                <a:lnSpc>
                  <a:spcPts val="1800"/>
                </a:lnSpc>
                <a:buNone/>
                <a:defRPr sz="160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defRPr>
              </a:lvl1pPr>
            </a:lstStyle>
            <a:p>
              <a:r>
                <a:rPr lang="en-GB" dirty="0"/>
                <a:t>Failure Reason: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High Flange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Thin Flange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High Impact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Others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Not Failed</a:t>
              </a:r>
              <a:endParaRPr lang="en-IN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CC143-AD32-B35F-EA37-F593668D99DE}"/>
              </a:ext>
            </a:extLst>
          </p:cNvPr>
          <p:cNvGrpSpPr/>
          <p:nvPr/>
        </p:nvGrpSpPr>
        <p:grpSpPr>
          <a:xfrm>
            <a:off x="8521314" y="4688958"/>
            <a:ext cx="5980060" cy="2546827"/>
            <a:chOff x="2968274" y="1325304"/>
            <a:chExt cx="6364368" cy="2639497"/>
          </a:xfrm>
        </p:grpSpPr>
        <p:sp>
          <p:nvSpPr>
            <p:cNvPr id="35" name="Text 7">
              <a:extLst>
                <a:ext uri="{FF2B5EF4-FFF2-40B4-BE49-F238E27FC236}">
                  <a16:creationId xmlns:a16="http://schemas.microsoft.com/office/drawing/2014/main" id="{4EE569A8-D843-1C10-4BBD-DAA2F05E8F1D}"/>
                </a:ext>
              </a:extLst>
            </p:cNvPr>
            <p:cNvSpPr/>
            <p:nvPr/>
          </p:nvSpPr>
          <p:spPr>
            <a:xfrm>
              <a:off x="2968275" y="1325304"/>
              <a:ext cx="5754648" cy="2699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200" dirty="0">
                  <a:solidFill>
                    <a:srgbClr val="201B18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Hyperparameter Tuning</a:t>
              </a: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2000" dirty="0">
                  <a:solidFill>
                    <a:srgbClr val="201B18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Optimized Parameters:</a:t>
              </a:r>
              <a:endParaRPr lang="en-US" sz="2200" dirty="0"/>
            </a:p>
          </p:txBody>
        </p:sp>
        <p:sp>
          <p:nvSpPr>
            <p:cNvPr id="36" name="Text 8">
              <a:extLst>
                <a:ext uri="{FF2B5EF4-FFF2-40B4-BE49-F238E27FC236}">
                  <a16:creationId xmlns:a16="http://schemas.microsoft.com/office/drawing/2014/main" id="{B37E18A6-FE30-BF2F-9CC0-634EF6D96422}"/>
                </a:ext>
              </a:extLst>
            </p:cNvPr>
            <p:cNvSpPr/>
            <p:nvPr/>
          </p:nvSpPr>
          <p:spPr>
            <a:xfrm>
              <a:off x="2968275" y="2023259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Objective: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multiclass (5 classes)</a:t>
              </a:r>
              <a:endParaRPr lang="en-US" dirty="0"/>
            </a:p>
          </p:txBody>
        </p:sp>
        <p:sp>
          <p:nvSpPr>
            <p:cNvPr id="37" name="Text 9">
              <a:extLst>
                <a:ext uri="{FF2B5EF4-FFF2-40B4-BE49-F238E27FC236}">
                  <a16:creationId xmlns:a16="http://schemas.microsoft.com/office/drawing/2014/main" id="{0D4AF0E0-191A-DE86-5B97-B80388B0995D}"/>
                </a:ext>
              </a:extLst>
            </p:cNvPr>
            <p:cNvSpPr/>
            <p:nvPr/>
          </p:nvSpPr>
          <p:spPr>
            <a:xfrm>
              <a:off x="2968275" y="2303889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Estimators: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3000 (with early stopping)</a:t>
              </a:r>
              <a:endParaRPr lang="en-US" dirty="0"/>
            </a:p>
          </p:txBody>
        </p:sp>
        <p:sp>
          <p:nvSpPr>
            <p:cNvPr id="38" name="Text 10">
              <a:extLst>
                <a:ext uri="{FF2B5EF4-FFF2-40B4-BE49-F238E27FC236}">
                  <a16:creationId xmlns:a16="http://schemas.microsoft.com/office/drawing/2014/main" id="{2300E8DF-1254-6A40-8248-A89E285BF093}"/>
                </a:ext>
              </a:extLst>
            </p:cNvPr>
            <p:cNvSpPr/>
            <p:nvPr/>
          </p:nvSpPr>
          <p:spPr>
            <a:xfrm>
              <a:off x="2968275" y="2584521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Learning Rate: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0.01</a:t>
              </a:r>
              <a:endParaRPr lang="en-US" dirty="0"/>
            </a:p>
          </p:txBody>
        </p:sp>
        <p:sp>
          <p:nvSpPr>
            <p:cNvPr id="39" name="Text 11">
              <a:extLst>
                <a:ext uri="{FF2B5EF4-FFF2-40B4-BE49-F238E27FC236}">
                  <a16:creationId xmlns:a16="http://schemas.microsoft.com/office/drawing/2014/main" id="{FB0C34A8-341E-88E8-4AEA-DED720017FC6}"/>
                </a:ext>
              </a:extLst>
            </p:cNvPr>
            <p:cNvSpPr/>
            <p:nvPr/>
          </p:nvSpPr>
          <p:spPr>
            <a:xfrm>
              <a:off x="2968275" y="2865150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Num Leaves: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64</a:t>
              </a:r>
              <a:endParaRPr lang="en-US" dirty="0"/>
            </a:p>
          </p:txBody>
        </p:sp>
        <p:sp>
          <p:nvSpPr>
            <p:cNvPr id="40" name="Text 12">
              <a:extLst>
                <a:ext uri="{FF2B5EF4-FFF2-40B4-BE49-F238E27FC236}">
                  <a16:creationId xmlns:a16="http://schemas.microsoft.com/office/drawing/2014/main" id="{8BE6AE9C-032D-4C7F-D220-418E032442B4}"/>
                </a:ext>
              </a:extLst>
            </p:cNvPr>
            <p:cNvSpPr/>
            <p:nvPr/>
          </p:nvSpPr>
          <p:spPr>
            <a:xfrm>
              <a:off x="2968275" y="3167844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Feature Fraction: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0.8</a:t>
              </a:r>
              <a:endParaRPr lang="en-US" dirty="0"/>
            </a:p>
          </p:txBody>
        </p:sp>
        <p:sp>
          <p:nvSpPr>
            <p:cNvPr id="41" name="Text 13">
              <a:extLst>
                <a:ext uri="{FF2B5EF4-FFF2-40B4-BE49-F238E27FC236}">
                  <a16:creationId xmlns:a16="http://schemas.microsoft.com/office/drawing/2014/main" id="{8E596373-130E-711C-8BC6-34FE6401511B}"/>
                </a:ext>
              </a:extLst>
            </p:cNvPr>
            <p:cNvSpPr/>
            <p:nvPr/>
          </p:nvSpPr>
          <p:spPr>
            <a:xfrm>
              <a:off x="2968274" y="3453899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Bagging Fraction: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0.8</a:t>
              </a:r>
              <a:endParaRPr lang="en-US" dirty="0"/>
            </a:p>
          </p:txBody>
        </p:sp>
        <p:sp>
          <p:nvSpPr>
            <p:cNvPr id="42" name="Text 14">
              <a:extLst>
                <a:ext uri="{FF2B5EF4-FFF2-40B4-BE49-F238E27FC236}">
                  <a16:creationId xmlns:a16="http://schemas.microsoft.com/office/drawing/2014/main" id="{85093A53-712B-F189-05CE-15E63E982194}"/>
                </a:ext>
              </a:extLst>
            </p:cNvPr>
            <p:cNvSpPr/>
            <p:nvPr/>
          </p:nvSpPr>
          <p:spPr>
            <a:xfrm>
              <a:off x="2968275" y="3734535"/>
              <a:ext cx="6364367" cy="2302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Char char="•"/>
              </a:pPr>
              <a:r>
                <a:rPr lang="en-US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Regularization:</a:t>
              </a:r>
              <a:r>
                <a:rPr lang="en-US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α=1.0, λ=1.0</a:t>
              </a:r>
              <a:endParaRPr 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F5611A6-9B9D-E59A-747A-E6933BB44A82}"/>
              </a:ext>
            </a:extLst>
          </p:cNvPr>
          <p:cNvSpPr txBox="1"/>
          <p:nvPr/>
        </p:nvSpPr>
        <p:spPr>
          <a:xfrm>
            <a:off x="5264165" y="7579963"/>
            <a:ext cx="3085398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>
            <a:defPPr>
              <a:defRPr lang="en-US"/>
            </a:defPPr>
            <a:lvl1pPr indent="0" algn="ctr">
              <a:lnSpc>
                <a:spcPts val="1800"/>
              </a:lnSpc>
              <a:buNone/>
              <a:defRPr sz="1600" b="1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defRPr>
            </a:lvl1pPr>
          </a:lstStyle>
          <a:p>
            <a:r>
              <a:rPr lang="en-GB" sz="2000" dirty="0"/>
              <a:t>Log Loss = </a:t>
            </a:r>
            <a:r>
              <a:rPr lang="en-IN" sz="2000" dirty="0"/>
              <a:t>0.02544</a:t>
            </a:r>
          </a:p>
        </p:txBody>
      </p:sp>
    </p:spTree>
    <p:extLst>
      <p:ext uri="{BB962C8B-B14F-4D97-AF65-F5344CB8AC3E}">
        <p14:creationId xmlns:p14="http://schemas.microsoft.com/office/powerpoint/2010/main" val="15278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A9FD5FF-1B91-87A1-434F-CB6B7E04DAEE}"/>
              </a:ext>
            </a:extLst>
          </p:cNvPr>
          <p:cNvGrpSpPr/>
          <p:nvPr/>
        </p:nvGrpSpPr>
        <p:grpSpPr>
          <a:xfrm>
            <a:off x="796479" y="2416657"/>
            <a:ext cx="13042821" cy="1689140"/>
            <a:chOff x="793790" y="2967395"/>
            <a:chExt cx="13042821" cy="1689140"/>
          </a:xfrm>
        </p:grpSpPr>
        <p:sp>
          <p:nvSpPr>
            <p:cNvPr id="8" name="Shape 5"/>
            <p:cNvSpPr/>
            <p:nvPr/>
          </p:nvSpPr>
          <p:spPr>
            <a:xfrm>
              <a:off x="793790" y="2967395"/>
              <a:ext cx="13042821" cy="1689140"/>
            </a:xfrm>
            <a:prstGeom prst="roundRect">
              <a:avLst>
                <a:gd name="adj" fmla="val 1511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10" name="Image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3992" y="3725500"/>
              <a:ext cx="255151" cy="255151"/>
            </a:xfrm>
            <a:prstGeom prst="rect">
              <a:avLst/>
            </a:prstGeom>
          </p:spPr>
        </p:pic>
        <p:sp>
          <p:nvSpPr>
            <p:cNvPr id="11" name="Text 7"/>
            <p:cNvSpPr/>
            <p:nvPr/>
          </p:nvSpPr>
          <p:spPr>
            <a:xfrm>
              <a:off x="1667113" y="3160276"/>
              <a:ext cx="3248739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Optimized Inspection Intervals</a:t>
              </a:r>
              <a:endParaRPr lang="en-US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1667113" y="3528060"/>
              <a:ext cx="11976616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After High Impact failure → re-inspect every 10–15k km</a:t>
              </a:r>
              <a:endParaRPr lang="en-US" sz="160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1667113" y="3859768"/>
              <a:ext cx="11976616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After Thin Flange failure → re-inspect every 15–20k km</a:t>
              </a:r>
              <a:endParaRPr lang="en-US" sz="16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1667113" y="4191476"/>
              <a:ext cx="11976616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1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After High Flange → re-inspect every 25–30k km</a:t>
              </a:r>
              <a:endParaRPr lang="en-US" sz="1600" dirty="0"/>
            </a:p>
          </p:txBody>
        </p:sp>
      </p:grpSp>
      <p:sp>
        <p:nvSpPr>
          <p:cNvPr id="2" name="Text 0"/>
          <p:cNvSpPr/>
          <p:nvPr/>
        </p:nvSpPr>
        <p:spPr>
          <a:xfrm>
            <a:off x="793790" y="142429"/>
            <a:ext cx="652141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Key Recommendations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E9751A-58B1-402D-B09A-95ACE6C38011}"/>
              </a:ext>
            </a:extLst>
          </p:cNvPr>
          <p:cNvGrpSpPr/>
          <p:nvPr/>
        </p:nvGrpSpPr>
        <p:grpSpPr>
          <a:xfrm>
            <a:off x="793790" y="986122"/>
            <a:ext cx="13042821" cy="1173004"/>
            <a:chOff x="793790" y="1624370"/>
            <a:chExt cx="13042821" cy="1173004"/>
          </a:xfrm>
        </p:grpSpPr>
        <p:sp>
          <p:nvSpPr>
            <p:cNvPr id="3" name="Shape 1"/>
            <p:cNvSpPr/>
            <p:nvPr/>
          </p:nvSpPr>
          <p:spPr>
            <a:xfrm>
              <a:off x="793790" y="1624370"/>
              <a:ext cx="13042821" cy="1173004"/>
            </a:xfrm>
            <a:prstGeom prst="roundRect">
              <a:avLst>
                <a:gd name="adj" fmla="val 2488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Shape 2"/>
            <p:cNvSpPr/>
            <p:nvPr/>
          </p:nvSpPr>
          <p:spPr>
            <a:xfrm>
              <a:off x="816650" y="1624370"/>
              <a:ext cx="680442" cy="1150143"/>
            </a:xfrm>
            <a:prstGeom prst="rect">
              <a:avLst/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9295" y="2156936"/>
              <a:ext cx="255151" cy="255151"/>
            </a:xfrm>
            <a:prstGeom prst="rect">
              <a:avLst/>
            </a:prstGeom>
          </p:spPr>
        </p:pic>
        <p:sp>
          <p:nvSpPr>
            <p:cNvPr id="6" name="Text 3"/>
            <p:cNvSpPr/>
            <p:nvPr/>
          </p:nvSpPr>
          <p:spPr>
            <a:xfrm>
              <a:off x="1667113" y="1860202"/>
              <a:ext cx="2751653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High Impact Failure Prioritization</a:t>
              </a:r>
              <a:endParaRPr lang="en-US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667113" y="2221849"/>
              <a:ext cx="11976616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Prioritize maintenance or replacement for wheels showing early </a:t>
              </a:r>
              <a:r>
                <a:rPr lang="en-US" sz="1600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High Impact</a:t>
              </a: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patterns (identified as the most critical </a:t>
              </a: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and quickly leads to next failure type)</a:t>
              </a: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216ABB-A7AF-2962-3FA4-B6EA9EF41314}"/>
              </a:ext>
            </a:extLst>
          </p:cNvPr>
          <p:cNvGrpSpPr/>
          <p:nvPr/>
        </p:nvGrpSpPr>
        <p:grpSpPr>
          <a:xfrm>
            <a:off x="811176" y="4378855"/>
            <a:ext cx="13042821" cy="1360478"/>
            <a:chOff x="811176" y="6022228"/>
            <a:chExt cx="13042821" cy="13604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524CD5-E641-4F5B-DCE4-49DA111B0722}"/>
                </a:ext>
              </a:extLst>
            </p:cNvPr>
            <p:cNvGrpSpPr/>
            <p:nvPr/>
          </p:nvGrpSpPr>
          <p:grpSpPr>
            <a:xfrm>
              <a:off x="811176" y="6022228"/>
              <a:ext cx="13042821" cy="1360478"/>
              <a:chOff x="793790" y="4826556"/>
              <a:chExt cx="13042821" cy="1025723"/>
            </a:xfrm>
          </p:grpSpPr>
          <p:sp>
            <p:nvSpPr>
              <p:cNvPr id="35" name="Shape 11">
                <a:extLst>
                  <a:ext uri="{FF2B5EF4-FFF2-40B4-BE49-F238E27FC236}">
                    <a16:creationId xmlns:a16="http://schemas.microsoft.com/office/drawing/2014/main" id="{F63B1DF6-B4C6-BFC6-EA2F-3554BA8DA6B9}"/>
                  </a:ext>
                </a:extLst>
              </p:cNvPr>
              <p:cNvSpPr/>
              <p:nvPr/>
            </p:nvSpPr>
            <p:spPr>
              <a:xfrm>
                <a:off x="793790" y="4826556"/>
                <a:ext cx="13042821" cy="1025723"/>
              </a:xfrm>
              <a:prstGeom prst="roundRect">
                <a:avLst>
                  <a:gd name="adj" fmla="val 2488"/>
                </a:avLst>
              </a:prstGeom>
              <a:solidFill>
                <a:srgbClr val="FFFFFF"/>
              </a:solidFill>
              <a:ln w="22860">
                <a:solidFill>
                  <a:srgbClr val="D8D4D4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Shape 12">
                <a:extLst>
                  <a:ext uri="{FF2B5EF4-FFF2-40B4-BE49-F238E27FC236}">
                    <a16:creationId xmlns:a16="http://schemas.microsoft.com/office/drawing/2014/main" id="{172C47A2-FDD0-3273-CE8C-FA20A0784334}"/>
                  </a:ext>
                </a:extLst>
              </p:cNvPr>
              <p:cNvSpPr/>
              <p:nvPr/>
            </p:nvSpPr>
            <p:spPr>
              <a:xfrm>
                <a:off x="816650" y="4849416"/>
                <a:ext cx="680442" cy="980003"/>
              </a:xfrm>
              <a:prstGeom prst="rect">
                <a:avLst/>
              </a:prstGeom>
              <a:solidFill>
                <a:srgbClr val="F9F7F7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7" name="Image 2" descr="preencoded.png">
                <a:extLst>
                  <a:ext uri="{FF2B5EF4-FFF2-40B4-BE49-F238E27FC236}">
                    <a16:creationId xmlns:a16="http://schemas.microsoft.com/office/drawing/2014/main" id="{72A91076-6F01-07C2-74DC-E344456F8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9295" y="5211842"/>
                <a:ext cx="255151" cy="255151"/>
              </a:xfrm>
              <a:prstGeom prst="rect">
                <a:avLst/>
              </a:prstGeom>
            </p:spPr>
          </p:pic>
          <p:sp>
            <p:nvSpPr>
              <p:cNvPr id="38" name="Text 13">
                <a:extLst>
                  <a:ext uri="{FF2B5EF4-FFF2-40B4-BE49-F238E27FC236}">
                    <a16:creationId xmlns:a16="http://schemas.microsoft.com/office/drawing/2014/main" id="{C1CDE8F2-FFFB-1D72-0BB4-C819E1DB3881}"/>
                  </a:ext>
                </a:extLst>
              </p:cNvPr>
              <p:cNvSpPr/>
              <p:nvPr/>
            </p:nvSpPr>
            <p:spPr>
              <a:xfrm>
                <a:off x="1667113" y="4968540"/>
                <a:ext cx="2843927" cy="2657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050"/>
                  </a:lnSpc>
                  <a:buNone/>
                </a:pPr>
                <a:r>
                  <a:rPr lang="en-US" dirty="0">
                    <a:solidFill>
                      <a:srgbClr val="504C49"/>
                    </a:solidFill>
                    <a:latin typeface="Platypi Medium" pitchFamily="34" charset="0"/>
                    <a:ea typeface="Platypi Medium" pitchFamily="34" charset="-122"/>
                    <a:cs typeface="Platypi Medium" pitchFamily="34" charset="-120"/>
                  </a:rPr>
                  <a:t>Failure Distribution w.r.t location</a:t>
                </a:r>
                <a:endParaRPr lang="en-US" dirty="0"/>
              </a:p>
            </p:txBody>
          </p:sp>
        </p:grpSp>
        <p:sp>
          <p:nvSpPr>
            <p:cNvPr id="40" name="Text 5">
              <a:extLst>
                <a:ext uri="{FF2B5EF4-FFF2-40B4-BE49-F238E27FC236}">
                  <a16:creationId xmlns:a16="http://schemas.microsoft.com/office/drawing/2014/main" id="{8E20D4E1-53B2-E18F-24B3-6BD7370397CD}"/>
                </a:ext>
              </a:extLst>
            </p:cNvPr>
            <p:cNvSpPr/>
            <p:nvPr/>
          </p:nvSpPr>
          <p:spPr>
            <a:xfrm>
              <a:off x="1727123" y="6533910"/>
              <a:ext cx="7999884" cy="5218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Trucks C and D need closer monitoring for High Impact shocks</a:t>
              </a:r>
            </a:p>
          </p:txBody>
        </p:sp>
        <p:sp>
          <p:nvSpPr>
            <p:cNvPr id="41" name="Text 9">
              <a:extLst>
                <a:ext uri="{FF2B5EF4-FFF2-40B4-BE49-F238E27FC236}">
                  <a16:creationId xmlns:a16="http://schemas.microsoft.com/office/drawing/2014/main" id="{373D59CC-CC32-5EBD-9579-B7CB21AA10E4}"/>
                </a:ext>
              </a:extLst>
            </p:cNvPr>
            <p:cNvSpPr/>
            <p:nvPr/>
          </p:nvSpPr>
          <p:spPr>
            <a:xfrm>
              <a:off x="1727123" y="6850788"/>
              <a:ext cx="4060531" cy="1953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Trucks A and B require regular checks for Flange Thickness degradation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71FBFB-0AE0-7355-AB97-19188F6BC1FF}"/>
              </a:ext>
            </a:extLst>
          </p:cNvPr>
          <p:cNvGrpSpPr/>
          <p:nvPr/>
        </p:nvGrpSpPr>
        <p:grpSpPr>
          <a:xfrm>
            <a:off x="834036" y="6092916"/>
            <a:ext cx="13042821" cy="1168748"/>
            <a:chOff x="834036" y="6092916"/>
            <a:chExt cx="13042821" cy="116874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91B20A-DB1D-7A2D-0D50-5820CC50D905}"/>
                </a:ext>
              </a:extLst>
            </p:cNvPr>
            <p:cNvGrpSpPr/>
            <p:nvPr/>
          </p:nvGrpSpPr>
          <p:grpSpPr>
            <a:xfrm>
              <a:off x="834036" y="6092916"/>
              <a:ext cx="13042821" cy="1168748"/>
              <a:chOff x="811176" y="6022228"/>
              <a:chExt cx="13042821" cy="136047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B919211-CA78-FA74-0C53-999CA8220E44}"/>
                  </a:ext>
                </a:extLst>
              </p:cNvPr>
              <p:cNvGrpSpPr/>
              <p:nvPr/>
            </p:nvGrpSpPr>
            <p:grpSpPr>
              <a:xfrm>
                <a:off x="811176" y="6022228"/>
                <a:ext cx="13042821" cy="1360478"/>
                <a:chOff x="793790" y="4826556"/>
                <a:chExt cx="13042821" cy="1025723"/>
              </a:xfrm>
            </p:grpSpPr>
            <p:sp>
              <p:nvSpPr>
                <p:cNvPr id="23" name="Shape 11">
                  <a:extLst>
                    <a:ext uri="{FF2B5EF4-FFF2-40B4-BE49-F238E27FC236}">
                      <a16:creationId xmlns:a16="http://schemas.microsoft.com/office/drawing/2014/main" id="{4F88E3D9-28E0-CE36-2F33-13AC34DB3A27}"/>
                    </a:ext>
                  </a:extLst>
                </p:cNvPr>
                <p:cNvSpPr/>
                <p:nvPr/>
              </p:nvSpPr>
              <p:spPr>
                <a:xfrm>
                  <a:off x="793790" y="4826556"/>
                  <a:ext cx="13042821" cy="1025723"/>
                </a:xfrm>
                <a:prstGeom prst="roundRect">
                  <a:avLst>
                    <a:gd name="adj" fmla="val 2488"/>
                  </a:avLst>
                </a:prstGeom>
                <a:solidFill>
                  <a:srgbClr val="FFFFFF"/>
                </a:solidFill>
                <a:ln w="22860">
                  <a:solidFill>
                    <a:srgbClr val="D8D4D4"/>
                  </a:solidFill>
                  <a:prstDash val="soli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Shape 12">
                  <a:extLst>
                    <a:ext uri="{FF2B5EF4-FFF2-40B4-BE49-F238E27FC236}">
                      <a16:creationId xmlns:a16="http://schemas.microsoft.com/office/drawing/2014/main" id="{A9F40FD3-0A12-B278-24BB-FA5E05D60A7D}"/>
                    </a:ext>
                  </a:extLst>
                </p:cNvPr>
                <p:cNvSpPr/>
                <p:nvPr/>
              </p:nvSpPr>
              <p:spPr>
                <a:xfrm>
                  <a:off x="816650" y="4849416"/>
                  <a:ext cx="680442" cy="980003"/>
                </a:xfrm>
                <a:prstGeom prst="rect">
                  <a:avLst/>
                </a:prstGeom>
                <a:solidFill>
                  <a:srgbClr val="F9F7F7"/>
                </a:solidFill>
                <a:ln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 13">
                  <a:extLst>
                    <a:ext uri="{FF2B5EF4-FFF2-40B4-BE49-F238E27FC236}">
                      <a16:creationId xmlns:a16="http://schemas.microsoft.com/office/drawing/2014/main" id="{53E684F7-DC39-ADF6-C36F-88804EEA2502}"/>
                    </a:ext>
                  </a:extLst>
                </p:cNvPr>
                <p:cNvSpPr/>
                <p:nvPr/>
              </p:nvSpPr>
              <p:spPr>
                <a:xfrm>
                  <a:off x="1667113" y="4968540"/>
                  <a:ext cx="2843927" cy="265747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>
                    <a:lnSpc>
                      <a:spcPts val="2050"/>
                    </a:lnSpc>
                  </a:pPr>
                  <a:r>
                    <a:rPr lang="en-IN" dirty="0">
                      <a:solidFill>
                        <a:srgbClr val="504C49"/>
                      </a:solidFill>
                      <a:latin typeface="Platypi Medium" pitchFamily="34" charset="0"/>
                      <a:cs typeface="Platypi Medium" pitchFamily="34" charset="-120"/>
                    </a:rPr>
                    <a:t>Integrating additional sensors</a:t>
                  </a:r>
                  <a:endParaRPr lang="en-US" dirty="0">
                    <a:solidFill>
                      <a:srgbClr val="504C49"/>
                    </a:solidFill>
                    <a:latin typeface="Platypi Medium" pitchFamily="34" charset="0"/>
                    <a:cs typeface="Platypi Medium" pitchFamily="34" charset="-120"/>
                  </a:endParaRPr>
                </a:p>
              </p:txBody>
            </p:sp>
          </p:grpSp>
          <p:sp>
            <p:nvSpPr>
              <p:cNvPr id="21" name="Text 5">
                <a:extLst>
                  <a:ext uri="{FF2B5EF4-FFF2-40B4-BE49-F238E27FC236}">
                    <a16:creationId xmlns:a16="http://schemas.microsoft.com/office/drawing/2014/main" id="{C014D20F-42C2-98F9-B9B3-BFBE7E6AE6B6}"/>
                  </a:ext>
                </a:extLst>
              </p:cNvPr>
              <p:cNvSpPr/>
              <p:nvPr/>
            </p:nvSpPr>
            <p:spPr>
              <a:xfrm>
                <a:off x="1727123" y="6533910"/>
                <a:ext cx="7999884" cy="52186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indent="-285750">
                  <a:lnSpc>
                    <a:spcPts val="1950"/>
                  </a:lnSpc>
                  <a:buFont typeface="Arial" panose="020B0604020202020204" pitchFamily="34" charset="0"/>
                  <a:buChar char="•"/>
                </a:pPr>
                <a:r>
                  <a:rPr lang="en-GB" sz="1600" b="1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</a:rPr>
                  <a:t>Thermal Imaging: </a:t>
                </a:r>
                <a:r>
                  <a:rPr lang="en-GB" sz="160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</a:rPr>
                  <a:t>Detects overheating and friction hotspots for early fault detection</a:t>
                </a:r>
              </a:p>
            </p:txBody>
          </p:sp>
          <p:sp>
            <p:nvSpPr>
              <p:cNvPr id="22" name="Text 9">
                <a:extLst>
                  <a:ext uri="{FF2B5EF4-FFF2-40B4-BE49-F238E27FC236}">
                    <a16:creationId xmlns:a16="http://schemas.microsoft.com/office/drawing/2014/main" id="{1A2703D5-8C0F-EDBC-6929-E0489EACDDC4}"/>
                  </a:ext>
                </a:extLst>
              </p:cNvPr>
              <p:cNvSpPr/>
              <p:nvPr/>
            </p:nvSpPr>
            <p:spPr>
              <a:xfrm>
                <a:off x="1727123" y="6850788"/>
                <a:ext cx="4060531" cy="19535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285750" indent="-285750">
                  <a:lnSpc>
                    <a:spcPts val="1950"/>
                  </a:lnSpc>
                  <a:buFont typeface="Arial" panose="020B0604020202020204" pitchFamily="34" charset="0"/>
                  <a:buChar char="•"/>
                </a:pPr>
                <a:r>
                  <a:rPr lang="en-GB" sz="1600" b="1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</a:rPr>
                  <a:t>Ultrasonic Testing: </a:t>
                </a:r>
                <a:r>
                  <a:rPr lang="en-GB" sz="160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</a:rPr>
                  <a:t>Captures internal cracks and material fatigue before surface damage appears</a:t>
                </a:r>
              </a:p>
            </p:txBody>
          </p:sp>
        </p:grpSp>
        <p:pic>
          <p:nvPicPr>
            <p:cNvPr id="27" name="Image 1" descr="preencoded.png">
              <a:extLst>
                <a:ext uri="{FF2B5EF4-FFF2-40B4-BE49-F238E27FC236}">
                  <a16:creationId xmlns:a16="http://schemas.microsoft.com/office/drawing/2014/main" id="{AC0DF5A2-031F-F9C7-1EAF-A77FC919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1126" y="6612110"/>
              <a:ext cx="255151" cy="2551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6CA89-6124-D789-9F7E-58A78A8496A6}"/>
              </a:ext>
            </a:extLst>
          </p:cNvPr>
          <p:cNvSpPr txBox="1"/>
          <p:nvPr/>
        </p:nvSpPr>
        <p:spPr>
          <a:xfrm>
            <a:off x="4988730" y="3375379"/>
            <a:ext cx="465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16950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6374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Presentation Overview</a:t>
            </a:r>
            <a:endParaRPr lang="en-US" sz="44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97A416-2EED-0793-1EFB-CDAEEF9948FA}"/>
              </a:ext>
            </a:extLst>
          </p:cNvPr>
          <p:cNvGrpSpPr/>
          <p:nvPr/>
        </p:nvGrpSpPr>
        <p:grpSpPr>
          <a:xfrm>
            <a:off x="793790" y="1958697"/>
            <a:ext cx="6407944" cy="1745576"/>
            <a:chOff x="793790" y="1958697"/>
            <a:chExt cx="6407944" cy="1745576"/>
          </a:xfrm>
        </p:grpSpPr>
        <p:sp>
          <p:nvSpPr>
            <p:cNvPr id="3" name="Text 1"/>
            <p:cNvSpPr/>
            <p:nvPr/>
          </p:nvSpPr>
          <p:spPr>
            <a:xfrm>
              <a:off x="793790" y="1958697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01</a:t>
              </a:r>
              <a:endParaRPr lang="en-US" sz="1750" dirty="0"/>
            </a:p>
          </p:txBody>
        </p:sp>
        <p:sp>
          <p:nvSpPr>
            <p:cNvPr id="4" name="Shape 2"/>
            <p:cNvSpPr/>
            <p:nvPr/>
          </p:nvSpPr>
          <p:spPr>
            <a:xfrm>
              <a:off x="793790" y="2313742"/>
              <a:ext cx="6407944" cy="3048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248804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Introduction &amp; Problem Statement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2978468"/>
              <a:ext cx="6407944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Setting the foundation for predictive maintenance in railway systems</a:t>
              </a:r>
              <a:endParaRPr lang="en-US" sz="175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B662D1-4E2D-B1E9-43C8-10872FB996C7}"/>
              </a:ext>
            </a:extLst>
          </p:cNvPr>
          <p:cNvGrpSpPr/>
          <p:nvPr/>
        </p:nvGrpSpPr>
        <p:grpSpPr>
          <a:xfrm>
            <a:off x="793790" y="4101108"/>
            <a:ext cx="6418111" cy="1398270"/>
            <a:chOff x="793790" y="4101108"/>
            <a:chExt cx="6418111" cy="13982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EE397F5-474E-E9DB-7F01-C0D546E678A1}"/>
                </a:ext>
              </a:extLst>
            </p:cNvPr>
            <p:cNvGrpSpPr/>
            <p:nvPr/>
          </p:nvGrpSpPr>
          <p:grpSpPr>
            <a:xfrm>
              <a:off x="793790" y="4101108"/>
              <a:ext cx="6407944" cy="883682"/>
              <a:chOff x="793790" y="4101108"/>
              <a:chExt cx="6407944" cy="883682"/>
            </a:xfrm>
          </p:grpSpPr>
          <p:sp>
            <p:nvSpPr>
              <p:cNvPr id="11" name="Text 9"/>
              <p:cNvSpPr/>
              <p:nvPr/>
            </p:nvSpPr>
            <p:spPr>
              <a:xfrm>
                <a:off x="793790" y="4101108"/>
                <a:ext cx="226814" cy="2834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504C49"/>
                    </a:solidFill>
                    <a:latin typeface="Platypi Light" pitchFamily="34" charset="0"/>
                    <a:ea typeface="Platypi Light" pitchFamily="34" charset="-122"/>
                    <a:cs typeface="Platypi Light" pitchFamily="34" charset="-120"/>
                  </a:rPr>
                  <a:t>03</a:t>
                </a:r>
                <a:endParaRPr lang="en-US" sz="1750" dirty="0"/>
              </a:p>
            </p:txBody>
          </p:sp>
          <p:sp>
            <p:nvSpPr>
              <p:cNvPr id="12" name="Shape 10"/>
              <p:cNvSpPr/>
              <p:nvPr/>
            </p:nvSpPr>
            <p:spPr>
              <a:xfrm>
                <a:off x="793790" y="4456152"/>
                <a:ext cx="6407944" cy="30480"/>
              </a:xfrm>
              <a:prstGeom prst="rect">
                <a:avLst/>
              </a:prstGeom>
              <a:solidFill>
                <a:srgbClr val="3E2513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 11"/>
              <p:cNvSpPr/>
              <p:nvPr/>
            </p:nvSpPr>
            <p:spPr>
              <a:xfrm>
                <a:off x="803838" y="4630460"/>
                <a:ext cx="333184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504C49"/>
                    </a:solidFill>
                    <a:latin typeface="Platypi Medium" pitchFamily="34" charset="0"/>
                    <a:cs typeface="Platypi Medium" pitchFamily="34" charset="-120"/>
                  </a:rPr>
                  <a:t>Data Overview</a:t>
                </a:r>
                <a:endParaRPr lang="en-US" sz="2200" dirty="0"/>
              </a:p>
            </p:txBody>
          </p:sp>
        </p:grpSp>
        <p:sp>
          <p:nvSpPr>
            <p:cNvPr id="18" name="Text 16"/>
            <p:cNvSpPr/>
            <p:nvPr/>
          </p:nvSpPr>
          <p:spPr>
            <a:xfrm>
              <a:off x="803838" y="5136475"/>
              <a:ext cx="64080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Comprehensive overview of historical railway data</a:t>
              </a:r>
              <a:endParaRPr lang="en-US" sz="17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D79860-390E-A986-DFEB-1ED8BC8806EC}"/>
              </a:ext>
            </a:extLst>
          </p:cNvPr>
          <p:cNvGrpSpPr/>
          <p:nvPr/>
        </p:nvGrpSpPr>
        <p:grpSpPr>
          <a:xfrm>
            <a:off x="7428548" y="4101108"/>
            <a:ext cx="6408063" cy="1398270"/>
            <a:chOff x="7428548" y="4101108"/>
            <a:chExt cx="6408063" cy="1398270"/>
          </a:xfrm>
        </p:grpSpPr>
        <p:sp>
          <p:nvSpPr>
            <p:cNvPr id="15" name="Text 13"/>
            <p:cNvSpPr/>
            <p:nvPr/>
          </p:nvSpPr>
          <p:spPr>
            <a:xfrm>
              <a:off x="7428548" y="4101108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04</a:t>
              </a:r>
              <a:endParaRPr lang="en-US" sz="1750" dirty="0"/>
            </a:p>
          </p:txBody>
        </p:sp>
        <p:sp>
          <p:nvSpPr>
            <p:cNvPr id="16" name="Shape 14"/>
            <p:cNvSpPr/>
            <p:nvPr/>
          </p:nvSpPr>
          <p:spPr>
            <a:xfrm>
              <a:off x="7428548" y="4456152"/>
              <a:ext cx="6408063" cy="3048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5"/>
            <p:cNvSpPr/>
            <p:nvPr/>
          </p:nvSpPr>
          <p:spPr>
            <a:xfrm>
              <a:off x="7428548" y="463046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Data Analysis</a:t>
              </a:r>
              <a:endParaRPr lang="en-US" sz="2200" dirty="0"/>
            </a:p>
          </p:txBody>
        </p:sp>
        <p:sp>
          <p:nvSpPr>
            <p:cNvPr id="34" name="Text 16">
              <a:extLst>
                <a:ext uri="{FF2B5EF4-FFF2-40B4-BE49-F238E27FC236}">
                  <a16:creationId xmlns:a16="http://schemas.microsoft.com/office/drawing/2014/main" id="{D350C4FB-6DA2-D5AC-2459-DED10AF3C5DB}"/>
                </a:ext>
              </a:extLst>
            </p:cNvPr>
            <p:cNvSpPr/>
            <p:nvPr/>
          </p:nvSpPr>
          <p:spPr>
            <a:xfrm>
              <a:off x="7428548" y="5136475"/>
              <a:ext cx="64080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Data cleaning, preprocessing, EDA, Feature engineering </a:t>
              </a:r>
              <a:endParaRPr lang="en-US" sz="175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17E6AC-6C6C-32CB-77CB-BC4C08571DD9}"/>
              </a:ext>
            </a:extLst>
          </p:cNvPr>
          <p:cNvGrpSpPr/>
          <p:nvPr/>
        </p:nvGrpSpPr>
        <p:grpSpPr>
          <a:xfrm>
            <a:off x="793790" y="5880616"/>
            <a:ext cx="6407944" cy="1382673"/>
            <a:chOff x="793790" y="5880616"/>
            <a:chExt cx="6407944" cy="1382673"/>
          </a:xfrm>
        </p:grpSpPr>
        <p:sp>
          <p:nvSpPr>
            <p:cNvPr id="19" name="Text 17"/>
            <p:cNvSpPr/>
            <p:nvPr/>
          </p:nvSpPr>
          <p:spPr>
            <a:xfrm>
              <a:off x="793790" y="5880616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05</a:t>
              </a:r>
              <a:endParaRPr lang="en-US" sz="1750" dirty="0"/>
            </a:p>
          </p:txBody>
        </p:sp>
        <p:sp>
          <p:nvSpPr>
            <p:cNvPr id="20" name="Shape 18"/>
            <p:cNvSpPr/>
            <p:nvPr/>
          </p:nvSpPr>
          <p:spPr>
            <a:xfrm>
              <a:off x="793790" y="6235660"/>
              <a:ext cx="6407944" cy="3048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19"/>
            <p:cNvSpPr/>
            <p:nvPr/>
          </p:nvSpPr>
          <p:spPr>
            <a:xfrm>
              <a:off x="793790" y="64099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Solution Approach</a:t>
              </a:r>
              <a:endParaRPr lang="en-US" sz="2200" dirty="0"/>
            </a:p>
          </p:txBody>
        </p:sp>
        <p:sp>
          <p:nvSpPr>
            <p:cNvPr id="22" name="Text 20"/>
            <p:cNvSpPr/>
            <p:nvPr/>
          </p:nvSpPr>
          <p:spPr>
            <a:xfrm>
              <a:off x="793790" y="6900386"/>
              <a:ext cx="64079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Model development and implementation strategy</a:t>
              </a:r>
              <a:endParaRPr lang="en-US" sz="175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E75700-EF68-A789-DA2E-365686A5E862}"/>
              </a:ext>
            </a:extLst>
          </p:cNvPr>
          <p:cNvGrpSpPr/>
          <p:nvPr/>
        </p:nvGrpSpPr>
        <p:grpSpPr>
          <a:xfrm>
            <a:off x="7428548" y="5880616"/>
            <a:ext cx="6408063" cy="1382673"/>
            <a:chOff x="7428548" y="5880616"/>
            <a:chExt cx="6408063" cy="1382673"/>
          </a:xfrm>
        </p:grpSpPr>
        <p:sp>
          <p:nvSpPr>
            <p:cNvPr id="23" name="Text 21"/>
            <p:cNvSpPr/>
            <p:nvPr/>
          </p:nvSpPr>
          <p:spPr>
            <a:xfrm>
              <a:off x="7428548" y="5880616"/>
              <a:ext cx="226814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Light" pitchFamily="34" charset="0"/>
                  <a:ea typeface="Platypi Light" pitchFamily="34" charset="-122"/>
                  <a:cs typeface="Platypi Light" pitchFamily="34" charset="-120"/>
                </a:rPr>
                <a:t>06</a:t>
              </a:r>
              <a:endParaRPr lang="en-US" sz="1750" dirty="0"/>
            </a:p>
          </p:txBody>
        </p:sp>
        <p:sp>
          <p:nvSpPr>
            <p:cNvPr id="24" name="Shape 22"/>
            <p:cNvSpPr/>
            <p:nvPr/>
          </p:nvSpPr>
          <p:spPr>
            <a:xfrm>
              <a:off x="7428548" y="6235660"/>
              <a:ext cx="6408063" cy="30480"/>
            </a:xfrm>
            <a:prstGeom prst="rect">
              <a:avLst/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23"/>
            <p:cNvSpPr/>
            <p:nvPr/>
          </p:nvSpPr>
          <p:spPr>
            <a:xfrm>
              <a:off x="7428548" y="640996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Maintenance Recommendations</a:t>
              </a:r>
              <a:endParaRPr lang="en-US" sz="2200" dirty="0"/>
            </a:p>
          </p:txBody>
        </p:sp>
        <p:sp>
          <p:nvSpPr>
            <p:cNvPr id="26" name="Text 24"/>
            <p:cNvSpPr/>
            <p:nvPr/>
          </p:nvSpPr>
          <p:spPr>
            <a:xfrm>
              <a:off x="7428548" y="6900386"/>
              <a:ext cx="640806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Key findings and predictive outcomes</a:t>
              </a:r>
              <a:endParaRPr lang="en-US" sz="17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27940-D118-4E52-7AA4-E38474B28E73}"/>
              </a:ext>
            </a:extLst>
          </p:cNvPr>
          <p:cNvGrpSpPr/>
          <p:nvPr/>
        </p:nvGrpSpPr>
        <p:grpSpPr>
          <a:xfrm>
            <a:off x="7428548" y="1958697"/>
            <a:ext cx="6408063" cy="1331476"/>
            <a:chOff x="7428548" y="1958697"/>
            <a:chExt cx="6408063" cy="13314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BD4D85-FCDF-346D-A3A7-4A43E6352C67}"/>
                </a:ext>
              </a:extLst>
            </p:cNvPr>
            <p:cNvGrpSpPr/>
            <p:nvPr/>
          </p:nvGrpSpPr>
          <p:grpSpPr>
            <a:xfrm>
              <a:off x="7428548" y="1958697"/>
              <a:ext cx="6408063" cy="883682"/>
              <a:chOff x="7428548" y="1958697"/>
              <a:chExt cx="6408063" cy="883682"/>
            </a:xfrm>
          </p:grpSpPr>
          <p:sp>
            <p:nvSpPr>
              <p:cNvPr id="7" name="Text 5"/>
              <p:cNvSpPr/>
              <p:nvPr/>
            </p:nvSpPr>
            <p:spPr>
              <a:xfrm>
                <a:off x="7428548" y="1958697"/>
                <a:ext cx="226814" cy="28348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504C49"/>
                    </a:solidFill>
                    <a:latin typeface="Platypi Light" pitchFamily="34" charset="0"/>
                    <a:ea typeface="Platypi Light" pitchFamily="34" charset="-122"/>
                    <a:cs typeface="Platypi Light" pitchFamily="34" charset="-120"/>
                  </a:rPr>
                  <a:t>02</a:t>
                </a:r>
                <a:endParaRPr lang="en-US" sz="1750" dirty="0"/>
              </a:p>
            </p:txBody>
          </p:sp>
          <p:sp>
            <p:nvSpPr>
              <p:cNvPr id="8" name="Shape 6"/>
              <p:cNvSpPr/>
              <p:nvPr/>
            </p:nvSpPr>
            <p:spPr>
              <a:xfrm>
                <a:off x="7428548" y="2313742"/>
                <a:ext cx="6408063" cy="30480"/>
              </a:xfrm>
              <a:prstGeom prst="rect">
                <a:avLst/>
              </a:prstGeom>
              <a:solidFill>
                <a:srgbClr val="3E2513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 7"/>
              <p:cNvSpPr/>
              <p:nvPr/>
            </p:nvSpPr>
            <p:spPr>
              <a:xfrm>
                <a:off x="7428548" y="2488049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504C49"/>
                    </a:solidFill>
                    <a:latin typeface="Platypi Medium" pitchFamily="34" charset="0"/>
                    <a:ea typeface="Platypi Medium" pitchFamily="34" charset="-122"/>
                    <a:cs typeface="Platypi Medium" pitchFamily="34" charset="-120"/>
                  </a:rPr>
                  <a:t>Failure Types</a:t>
                </a:r>
                <a:endParaRPr lang="en-US" sz="2200" dirty="0"/>
              </a:p>
            </p:txBody>
          </p:sp>
        </p:grpSp>
        <p:sp>
          <p:nvSpPr>
            <p:cNvPr id="33" name="Text 12">
              <a:extLst>
                <a:ext uri="{FF2B5EF4-FFF2-40B4-BE49-F238E27FC236}">
                  <a16:creationId xmlns:a16="http://schemas.microsoft.com/office/drawing/2014/main" id="{6B2FFD98-B3EC-9C72-27F0-75141855CAA7}"/>
                </a:ext>
              </a:extLst>
            </p:cNvPr>
            <p:cNvSpPr/>
            <p:nvPr/>
          </p:nvSpPr>
          <p:spPr>
            <a:xfrm>
              <a:off x="7428548" y="2927270"/>
              <a:ext cx="6407944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Classification of failures – multiclass problem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01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6E67BB-1B68-EA5C-33B8-2219E1A9571C}"/>
              </a:ext>
            </a:extLst>
          </p:cNvPr>
          <p:cNvGrpSpPr/>
          <p:nvPr/>
        </p:nvGrpSpPr>
        <p:grpSpPr>
          <a:xfrm>
            <a:off x="6280190" y="2767209"/>
            <a:ext cx="8521023" cy="1256182"/>
            <a:chOff x="6280190" y="2767209"/>
            <a:chExt cx="8521023" cy="1256182"/>
          </a:xfrm>
        </p:grpSpPr>
        <p:sp>
          <p:nvSpPr>
            <p:cNvPr id="12" name="Shape 6">
              <a:extLst>
                <a:ext uri="{FF2B5EF4-FFF2-40B4-BE49-F238E27FC236}">
                  <a16:creationId xmlns:a16="http://schemas.microsoft.com/office/drawing/2014/main" id="{81F62458-34D8-26B0-D4F5-DF441121C7E6}"/>
                </a:ext>
              </a:extLst>
            </p:cNvPr>
            <p:cNvSpPr/>
            <p:nvPr/>
          </p:nvSpPr>
          <p:spPr>
            <a:xfrm>
              <a:off x="6280190" y="2791293"/>
              <a:ext cx="7817647" cy="1104251"/>
            </a:xfrm>
            <a:prstGeom prst="roundRect">
              <a:avLst>
                <a:gd name="adj" fmla="val 2038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6451003" y="2767209"/>
              <a:ext cx="8350210" cy="12561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Railway wheelsets are critical safety components requiring proactive maintenance to prevent catastrophic failures and ensure operational continuity</a:t>
              </a:r>
              <a:endParaRPr lang="en-US" sz="17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5A17B9-0DF5-DC41-69C7-C1AFCE121468}"/>
              </a:ext>
            </a:extLst>
          </p:cNvPr>
          <p:cNvGrpSpPr/>
          <p:nvPr/>
        </p:nvGrpSpPr>
        <p:grpSpPr>
          <a:xfrm>
            <a:off x="6280189" y="4523636"/>
            <a:ext cx="7817647" cy="1261222"/>
            <a:chOff x="6280189" y="1808806"/>
            <a:chExt cx="7556421" cy="1669853"/>
          </a:xfrm>
        </p:grpSpPr>
        <p:sp>
          <p:nvSpPr>
            <p:cNvPr id="9" name="Shape 6">
              <a:extLst>
                <a:ext uri="{FF2B5EF4-FFF2-40B4-BE49-F238E27FC236}">
                  <a16:creationId xmlns:a16="http://schemas.microsoft.com/office/drawing/2014/main" id="{21766CC5-7A6D-6FB4-BB28-30BFB6BB1302}"/>
                </a:ext>
              </a:extLst>
            </p:cNvPr>
            <p:cNvSpPr/>
            <p:nvPr/>
          </p:nvSpPr>
          <p:spPr>
            <a:xfrm>
              <a:off x="6280189" y="1808807"/>
              <a:ext cx="7556421" cy="1669852"/>
            </a:xfrm>
            <a:prstGeom prst="roundRect">
              <a:avLst>
                <a:gd name="adj" fmla="val 2038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93790CBE-DB47-0DFA-C177-C50C04AEE02C}"/>
                </a:ext>
              </a:extLst>
            </p:cNvPr>
            <p:cNvSpPr/>
            <p:nvPr/>
          </p:nvSpPr>
          <p:spPr>
            <a:xfrm>
              <a:off x="6445295" y="180880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2060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Problem Statement</a:t>
              </a:r>
              <a:endParaRPr lang="en-US" sz="22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72C0DE76-1ECB-AAB8-FCA5-F2BDA39321D0}"/>
                </a:ext>
              </a:extLst>
            </p:cNvPr>
            <p:cNvSpPr/>
            <p:nvPr/>
          </p:nvSpPr>
          <p:spPr>
            <a:xfrm>
              <a:off x="6507004" y="2414316"/>
              <a:ext cx="7102793" cy="72580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Predict wheel failure type within the next </a:t>
              </a:r>
              <a:r>
                <a:rPr lang="en-US" sz="1750" b="1" dirty="0">
                  <a:solidFill>
                    <a:srgbClr val="3E2513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30 days</a:t>
              </a:r>
              <a:r>
                <a:rPr lang="en-US" sz="175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using historical sensor data, mileage records, and railcar attributes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4" descr="A diagram of a wheel with text&#10;&#10;AI-generated content may be incorrect.">
            <a:extLst>
              <a:ext uri="{FF2B5EF4-FFF2-40B4-BE49-F238E27FC236}">
                <a16:creationId xmlns:a16="http://schemas.microsoft.com/office/drawing/2014/main" id="{62DF16B2-8135-C4BF-2BA8-E994E0CF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3" b="853"/>
          <a:stretch/>
        </p:blipFill>
        <p:spPr>
          <a:xfrm>
            <a:off x="-4976" y="2189976"/>
            <a:ext cx="6576628" cy="3393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3" name="Text 0"/>
          <p:cNvSpPr/>
          <p:nvPr/>
        </p:nvSpPr>
        <p:spPr>
          <a:xfrm>
            <a:off x="867627" y="45161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Types of Failure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5781FB-58B4-6BF1-6377-F2228BC4783F}"/>
              </a:ext>
            </a:extLst>
          </p:cNvPr>
          <p:cNvGrpSpPr/>
          <p:nvPr/>
        </p:nvGrpSpPr>
        <p:grpSpPr>
          <a:xfrm>
            <a:off x="6280190" y="1499235"/>
            <a:ext cx="7556421" cy="1381482"/>
            <a:chOff x="6280190" y="1499235"/>
            <a:chExt cx="7556421" cy="1381482"/>
          </a:xfrm>
        </p:grpSpPr>
        <p:sp>
          <p:nvSpPr>
            <p:cNvPr id="4" name="Shape 1"/>
            <p:cNvSpPr/>
            <p:nvPr/>
          </p:nvSpPr>
          <p:spPr>
            <a:xfrm>
              <a:off x="6280190" y="1499235"/>
              <a:ext cx="7556421" cy="1381482"/>
            </a:xfrm>
            <a:prstGeom prst="roundRect">
              <a:avLst>
                <a:gd name="adj" fmla="val 1970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6484501" y="1703546"/>
              <a:ext cx="2268260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High Flange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6484501" y="2095857"/>
              <a:ext cx="7147798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Excessive wear on wheel flange causing derailment risk through compromised rail guidance capability</a:t>
              </a:r>
              <a:endParaRPr lang="en-US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802F74-04F7-D970-E388-BA9CCDF9DCB1}"/>
              </a:ext>
            </a:extLst>
          </p:cNvPr>
          <p:cNvGrpSpPr/>
          <p:nvPr/>
        </p:nvGrpSpPr>
        <p:grpSpPr>
          <a:xfrm>
            <a:off x="6280190" y="3062168"/>
            <a:ext cx="7556421" cy="1381482"/>
            <a:chOff x="6280190" y="3062168"/>
            <a:chExt cx="7556421" cy="1381482"/>
          </a:xfrm>
        </p:grpSpPr>
        <p:sp>
          <p:nvSpPr>
            <p:cNvPr id="7" name="Shape 4"/>
            <p:cNvSpPr/>
            <p:nvPr/>
          </p:nvSpPr>
          <p:spPr>
            <a:xfrm>
              <a:off x="6280190" y="3062168"/>
              <a:ext cx="7556421" cy="1381482"/>
            </a:xfrm>
            <a:prstGeom prst="roundRect">
              <a:avLst>
                <a:gd name="adj" fmla="val 1970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/>
            <p:cNvSpPr/>
            <p:nvPr/>
          </p:nvSpPr>
          <p:spPr>
            <a:xfrm>
              <a:off x="6484501" y="3266480"/>
              <a:ext cx="2268260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High Impact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6484501" y="3658791"/>
              <a:ext cx="7147798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Significant impact damage affecting structural integrity and creating dynamic loading issues</a:t>
              </a:r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C14DCE-BC52-A7E5-4930-69588B3E22A0}"/>
              </a:ext>
            </a:extLst>
          </p:cNvPr>
          <p:cNvGrpSpPr/>
          <p:nvPr/>
        </p:nvGrpSpPr>
        <p:grpSpPr>
          <a:xfrm>
            <a:off x="6280190" y="4625102"/>
            <a:ext cx="7556421" cy="1381482"/>
            <a:chOff x="6280190" y="4625102"/>
            <a:chExt cx="7556421" cy="1381482"/>
          </a:xfrm>
        </p:grpSpPr>
        <p:sp>
          <p:nvSpPr>
            <p:cNvPr id="10" name="Shape 7"/>
            <p:cNvSpPr/>
            <p:nvPr/>
          </p:nvSpPr>
          <p:spPr>
            <a:xfrm>
              <a:off x="6280190" y="4625102"/>
              <a:ext cx="7556421" cy="1381482"/>
            </a:xfrm>
            <a:prstGeom prst="roundRect">
              <a:avLst>
                <a:gd name="adj" fmla="val 1970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8"/>
            <p:cNvSpPr/>
            <p:nvPr/>
          </p:nvSpPr>
          <p:spPr>
            <a:xfrm>
              <a:off x="6484501" y="4829413"/>
              <a:ext cx="2268260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Thin Flange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6484501" y="5221724"/>
              <a:ext cx="7147798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Flange thickness reduction below acceptable limits, compromising wheel-rail contact stability</a:t>
              </a:r>
              <a:endParaRPr lang="en-US" sz="1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AE9B51-3C86-E190-1193-38E5D042CBF3}"/>
              </a:ext>
            </a:extLst>
          </p:cNvPr>
          <p:cNvGrpSpPr/>
          <p:nvPr/>
        </p:nvGrpSpPr>
        <p:grpSpPr>
          <a:xfrm>
            <a:off x="6280190" y="6188035"/>
            <a:ext cx="7556421" cy="1381482"/>
            <a:chOff x="6280190" y="6188035"/>
            <a:chExt cx="7556421" cy="1381482"/>
          </a:xfrm>
        </p:grpSpPr>
        <p:sp>
          <p:nvSpPr>
            <p:cNvPr id="13" name="Shape 10"/>
            <p:cNvSpPr/>
            <p:nvPr/>
          </p:nvSpPr>
          <p:spPr>
            <a:xfrm>
              <a:off x="6280190" y="6188035"/>
              <a:ext cx="7556421" cy="1381482"/>
            </a:xfrm>
            <a:prstGeom prst="roundRect">
              <a:avLst>
                <a:gd name="adj" fmla="val 1970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1"/>
            <p:cNvSpPr/>
            <p:nvPr/>
          </p:nvSpPr>
          <p:spPr>
            <a:xfrm>
              <a:off x="6484501" y="6392347"/>
              <a:ext cx="2268260" cy="2834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Other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6484501" y="6784658"/>
              <a:ext cx="7147798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Additional failure types including cracks, surface defects, and material degradation conditions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4FA55-3785-536C-D776-2212711E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5D2A991-4889-D515-6CFC-9E332BCA378E}"/>
              </a:ext>
            </a:extLst>
          </p:cNvPr>
          <p:cNvSpPr/>
          <p:nvPr/>
        </p:nvSpPr>
        <p:spPr>
          <a:xfrm>
            <a:off x="858961" y="3262247"/>
            <a:ext cx="38887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Three Main Sensors </a:t>
            </a:r>
            <a:endParaRPr lang="en-US" sz="240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1B478167-B888-8A7C-F89B-F2C649A120B5}"/>
              </a:ext>
            </a:extLst>
          </p:cNvPr>
          <p:cNvSpPr/>
          <p:nvPr/>
        </p:nvSpPr>
        <p:spPr>
          <a:xfrm>
            <a:off x="793791" y="424755"/>
            <a:ext cx="4519732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Data Overview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73941B-39A5-ADEA-7A66-51D8CD4D0BFB}"/>
              </a:ext>
            </a:extLst>
          </p:cNvPr>
          <p:cNvGrpSpPr/>
          <p:nvPr/>
        </p:nvGrpSpPr>
        <p:grpSpPr>
          <a:xfrm>
            <a:off x="984410" y="1402478"/>
            <a:ext cx="2370058" cy="1502331"/>
            <a:chOff x="984410" y="1402478"/>
            <a:chExt cx="2370058" cy="1502331"/>
          </a:xfrm>
        </p:grpSpPr>
        <p:sp>
          <p:nvSpPr>
            <p:cNvPr id="17" name="Text 1">
              <a:extLst>
                <a:ext uri="{FF2B5EF4-FFF2-40B4-BE49-F238E27FC236}">
                  <a16:creationId xmlns:a16="http://schemas.microsoft.com/office/drawing/2014/main" id="{9AC7D2BA-134E-A053-7B78-EDA057B06CF1}"/>
                </a:ext>
              </a:extLst>
            </p:cNvPr>
            <p:cNvSpPr/>
            <p:nvPr/>
          </p:nvSpPr>
          <p:spPr>
            <a:xfrm>
              <a:off x="984410" y="1402478"/>
              <a:ext cx="2370058" cy="5965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50"/>
                </a:lnSpc>
                <a:buNone/>
              </a:pPr>
              <a:r>
                <a:rPr lang="en-US" sz="4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7</a:t>
              </a:r>
              <a:endParaRPr lang="en-US" sz="4650" dirty="0"/>
            </a:p>
          </p:txBody>
        </p:sp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E05328F2-2309-713A-005F-079602ABD6C6}"/>
                </a:ext>
              </a:extLst>
            </p:cNvPr>
            <p:cNvSpPr/>
            <p:nvPr/>
          </p:nvSpPr>
          <p:spPr>
            <a:xfrm>
              <a:off x="1039536" y="2224843"/>
              <a:ext cx="2259806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Years</a:t>
              </a:r>
              <a:endParaRPr lang="en-US" sz="1750" dirty="0"/>
            </a:p>
          </p:txBody>
        </p:sp>
        <p:sp>
          <p:nvSpPr>
            <p:cNvPr id="19" name="Text 3">
              <a:extLst>
                <a:ext uri="{FF2B5EF4-FFF2-40B4-BE49-F238E27FC236}">
                  <a16:creationId xmlns:a16="http://schemas.microsoft.com/office/drawing/2014/main" id="{0EE248E5-BBA7-73A1-F849-7A22B1CB0595}"/>
                </a:ext>
              </a:extLst>
            </p:cNvPr>
            <p:cNvSpPr/>
            <p:nvPr/>
          </p:nvSpPr>
          <p:spPr>
            <a:xfrm>
              <a:off x="984410" y="2615725"/>
              <a:ext cx="2370058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Historical Data Coverage</a:t>
              </a:r>
              <a:endParaRPr lang="en-US" sz="14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7EA7B7-46E5-505D-065E-7B3FC9136E08}"/>
              </a:ext>
            </a:extLst>
          </p:cNvPr>
          <p:cNvGrpSpPr/>
          <p:nvPr/>
        </p:nvGrpSpPr>
        <p:grpSpPr>
          <a:xfrm>
            <a:off x="3572721" y="1396603"/>
            <a:ext cx="2370058" cy="1502331"/>
            <a:chOff x="3386971" y="1548646"/>
            <a:chExt cx="2370058" cy="1502331"/>
          </a:xfrm>
        </p:grpSpPr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78C74C50-3447-5DEF-206B-3B55059DFDAE}"/>
                </a:ext>
              </a:extLst>
            </p:cNvPr>
            <p:cNvSpPr/>
            <p:nvPr/>
          </p:nvSpPr>
          <p:spPr>
            <a:xfrm>
              <a:off x="3386971" y="1548646"/>
              <a:ext cx="2370058" cy="5965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50"/>
                </a:lnSpc>
                <a:buNone/>
              </a:pPr>
              <a:r>
                <a:rPr lang="en-US" sz="4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3</a:t>
              </a:r>
              <a:endParaRPr lang="en-US" sz="4650" dirty="0"/>
            </a:p>
          </p:txBody>
        </p:sp>
        <p:sp>
          <p:nvSpPr>
            <p:cNvPr id="22" name="Text 5">
              <a:extLst>
                <a:ext uri="{FF2B5EF4-FFF2-40B4-BE49-F238E27FC236}">
                  <a16:creationId xmlns:a16="http://schemas.microsoft.com/office/drawing/2014/main" id="{C6319E10-A646-E407-8DD7-FBB0E347932D}"/>
                </a:ext>
              </a:extLst>
            </p:cNvPr>
            <p:cNvSpPr/>
            <p:nvPr/>
          </p:nvSpPr>
          <p:spPr>
            <a:xfrm>
              <a:off x="3442097" y="2371011"/>
              <a:ext cx="2259806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Sensor Types</a:t>
              </a:r>
              <a:endParaRPr lang="en-US" sz="1750" dirty="0"/>
            </a:p>
          </p:txBody>
        </p:sp>
        <p:sp>
          <p:nvSpPr>
            <p:cNvPr id="23" name="Text 6">
              <a:extLst>
                <a:ext uri="{FF2B5EF4-FFF2-40B4-BE49-F238E27FC236}">
                  <a16:creationId xmlns:a16="http://schemas.microsoft.com/office/drawing/2014/main" id="{477C8239-9E87-3E1A-988F-07B5323D5C20}"/>
                </a:ext>
              </a:extLst>
            </p:cNvPr>
            <p:cNvSpPr/>
            <p:nvPr/>
          </p:nvSpPr>
          <p:spPr>
            <a:xfrm>
              <a:off x="3386971" y="2761893"/>
              <a:ext cx="2370058" cy="2890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WPD, THD, WILD </a:t>
              </a:r>
              <a:endParaRPr lang="en-US" sz="1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38ECC4-DB53-C625-5180-D58751EB3737}"/>
              </a:ext>
            </a:extLst>
          </p:cNvPr>
          <p:cNvGrpSpPr/>
          <p:nvPr/>
        </p:nvGrpSpPr>
        <p:grpSpPr>
          <a:xfrm>
            <a:off x="6161032" y="1403341"/>
            <a:ext cx="2538564" cy="1853951"/>
            <a:chOff x="5814504" y="1548646"/>
            <a:chExt cx="2538564" cy="1853951"/>
          </a:xfrm>
        </p:grpSpPr>
        <p:sp>
          <p:nvSpPr>
            <p:cNvPr id="25" name="Text 7">
              <a:extLst>
                <a:ext uri="{FF2B5EF4-FFF2-40B4-BE49-F238E27FC236}">
                  <a16:creationId xmlns:a16="http://schemas.microsoft.com/office/drawing/2014/main" id="{A667F8F8-B040-7D16-BBF3-8158FBF05FB9}"/>
                </a:ext>
              </a:extLst>
            </p:cNvPr>
            <p:cNvSpPr/>
            <p:nvPr/>
          </p:nvSpPr>
          <p:spPr>
            <a:xfrm>
              <a:off x="5814504" y="1548646"/>
              <a:ext cx="2370058" cy="5965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50"/>
                </a:lnSpc>
                <a:buNone/>
              </a:pPr>
              <a:r>
                <a:rPr lang="en-US" sz="4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4</a:t>
              </a:r>
              <a:endParaRPr lang="en-US" sz="4650" dirty="0"/>
            </a:p>
          </p:txBody>
        </p:sp>
        <p:sp>
          <p:nvSpPr>
            <p:cNvPr id="26" name="Text 8">
              <a:extLst>
                <a:ext uri="{FF2B5EF4-FFF2-40B4-BE49-F238E27FC236}">
                  <a16:creationId xmlns:a16="http://schemas.microsoft.com/office/drawing/2014/main" id="{D313CCD9-D4EC-5C9D-5795-AD42F5C2E0C9}"/>
                </a:ext>
              </a:extLst>
            </p:cNvPr>
            <p:cNvSpPr/>
            <p:nvPr/>
          </p:nvSpPr>
          <p:spPr>
            <a:xfrm>
              <a:off x="6038136" y="2371011"/>
              <a:ext cx="2259806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Failure Classes</a:t>
              </a:r>
              <a:endParaRPr lang="en-US" sz="1750" dirty="0"/>
            </a:p>
          </p:txBody>
        </p:sp>
        <p:sp>
          <p:nvSpPr>
            <p:cNvPr id="27" name="Text 9">
              <a:extLst>
                <a:ext uri="{FF2B5EF4-FFF2-40B4-BE49-F238E27FC236}">
                  <a16:creationId xmlns:a16="http://schemas.microsoft.com/office/drawing/2014/main" id="{A0B9DD76-08E3-79A6-6D65-B57CD00021EC}"/>
                </a:ext>
              </a:extLst>
            </p:cNvPr>
            <p:cNvSpPr/>
            <p:nvPr/>
          </p:nvSpPr>
          <p:spPr>
            <a:xfrm>
              <a:off x="5983010" y="2761893"/>
              <a:ext cx="2370058" cy="6407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High Flange, High Impact, 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Thin Flange, Others</a:t>
              </a:r>
              <a:endParaRPr lang="en-US" sz="14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FEF4E9-AC0E-6DDD-5E7C-54FD0D427732}"/>
              </a:ext>
            </a:extLst>
          </p:cNvPr>
          <p:cNvGrpSpPr/>
          <p:nvPr/>
        </p:nvGrpSpPr>
        <p:grpSpPr>
          <a:xfrm>
            <a:off x="9293908" y="1396603"/>
            <a:ext cx="2370058" cy="1113112"/>
            <a:chOff x="5814504" y="1548646"/>
            <a:chExt cx="2370058" cy="1113112"/>
          </a:xfrm>
        </p:grpSpPr>
        <p:sp>
          <p:nvSpPr>
            <p:cNvPr id="34" name="Text 7">
              <a:extLst>
                <a:ext uri="{FF2B5EF4-FFF2-40B4-BE49-F238E27FC236}">
                  <a16:creationId xmlns:a16="http://schemas.microsoft.com/office/drawing/2014/main" id="{702BE21B-E595-84A7-E539-B781ADD0C2D9}"/>
                </a:ext>
              </a:extLst>
            </p:cNvPr>
            <p:cNvSpPr/>
            <p:nvPr/>
          </p:nvSpPr>
          <p:spPr>
            <a:xfrm>
              <a:off x="5814504" y="1548646"/>
              <a:ext cx="2370058" cy="5965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650"/>
                </a:lnSpc>
                <a:buNone/>
              </a:pPr>
              <a:r>
                <a:rPr lang="en-US" sz="4650" dirty="0">
                  <a:solidFill>
                    <a:srgbClr val="504C49"/>
                  </a:solidFill>
                  <a:latin typeface="Platypi Medium" pitchFamily="34" charset="0"/>
                  <a:cs typeface="Platypi Medium" pitchFamily="34" charset="-120"/>
                </a:rPr>
                <a:t>18,388</a:t>
              </a:r>
              <a:endParaRPr lang="en-US" sz="4650" dirty="0"/>
            </a:p>
          </p:txBody>
        </p:sp>
        <p:sp>
          <p:nvSpPr>
            <p:cNvPr id="35" name="Text 8">
              <a:extLst>
                <a:ext uri="{FF2B5EF4-FFF2-40B4-BE49-F238E27FC236}">
                  <a16:creationId xmlns:a16="http://schemas.microsoft.com/office/drawing/2014/main" id="{ECA18DAD-69C5-58FE-313F-3A6368E51E4D}"/>
                </a:ext>
              </a:extLst>
            </p:cNvPr>
            <p:cNvSpPr/>
            <p:nvPr/>
          </p:nvSpPr>
          <p:spPr>
            <a:xfrm>
              <a:off x="5924756" y="2379342"/>
              <a:ext cx="2259806" cy="28241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504C49"/>
                  </a:solidFill>
                  <a:latin typeface="Platypi Medium" pitchFamily="34" charset="0"/>
                  <a:cs typeface="Platypi Medium" pitchFamily="34" charset="-120"/>
                </a:rPr>
                <a:t>Unique Wheels</a:t>
              </a:r>
              <a:endParaRPr lang="en-US" sz="17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253D82-AA70-96B4-1613-6BDCDDBC7B25}"/>
              </a:ext>
            </a:extLst>
          </p:cNvPr>
          <p:cNvGrpSpPr/>
          <p:nvPr/>
        </p:nvGrpSpPr>
        <p:grpSpPr>
          <a:xfrm>
            <a:off x="703356" y="3998211"/>
            <a:ext cx="11073312" cy="1576250"/>
            <a:chOff x="703356" y="3998211"/>
            <a:chExt cx="11073312" cy="1576250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256FBD2D-DB44-3B6C-2D1D-21200C0D33F8}"/>
                </a:ext>
              </a:extLst>
            </p:cNvPr>
            <p:cNvSpPr/>
            <p:nvPr/>
          </p:nvSpPr>
          <p:spPr>
            <a:xfrm>
              <a:off x="703356" y="3998211"/>
              <a:ext cx="11073312" cy="1576250"/>
            </a:xfrm>
            <a:prstGeom prst="roundRect">
              <a:avLst>
                <a:gd name="adj" fmla="val 1553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EFD201-95F6-B02E-2A99-1F6A65FEB0AF}"/>
                </a:ext>
              </a:extLst>
            </p:cNvPr>
            <p:cNvGrpSpPr/>
            <p:nvPr/>
          </p:nvGrpSpPr>
          <p:grpSpPr>
            <a:xfrm>
              <a:off x="1014994" y="4147300"/>
              <a:ext cx="7114013" cy="1299536"/>
              <a:chOff x="818466" y="3847973"/>
              <a:chExt cx="7114013" cy="1299536"/>
            </a:xfrm>
          </p:grpSpPr>
          <p:sp>
            <p:nvSpPr>
              <p:cNvPr id="10" name="Text 3">
                <a:extLst>
                  <a:ext uri="{FF2B5EF4-FFF2-40B4-BE49-F238E27FC236}">
                    <a16:creationId xmlns:a16="http://schemas.microsoft.com/office/drawing/2014/main" id="{AA7007FD-B729-B83B-0854-8D1C057FD415}"/>
                  </a:ext>
                </a:extLst>
              </p:cNvPr>
              <p:cNvSpPr/>
              <p:nvPr/>
            </p:nvSpPr>
            <p:spPr>
              <a:xfrm>
                <a:off x="829686" y="3847973"/>
                <a:ext cx="710279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b="1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WPD: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 </a:t>
                </a:r>
                <a:r>
                  <a:rPr lang="en-US" sz="1750" dirty="0">
                    <a:solidFill>
                      <a:srgbClr val="C00000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Wheel Profile Detectors 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measures wheel profile to track wear and defects</a:t>
                </a:r>
                <a:endParaRPr lang="en-US" sz="1750" dirty="0"/>
              </a:p>
            </p:txBody>
          </p:sp>
          <p:sp>
            <p:nvSpPr>
              <p:cNvPr id="16" name="Text 4">
                <a:extLst>
                  <a:ext uri="{FF2B5EF4-FFF2-40B4-BE49-F238E27FC236}">
                    <a16:creationId xmlns:a16="http://schemas.microsoft.com/office/drawing/2014/main" id="{FF179EAD-50E9-2234-EE18-CE11D035C3FE}"/>
                  </a:ext>
                </a:extLst>
              </p:cNvPr>
              <p:cNvSpPr/>
              <p:nvPr/>
            </p:nvSpPr>
            <p:spPr>
              <a:xfrm>
                <a:off x="818466" y="4305558"/>
                <a:ext cx="710279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b="1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THD: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 </a:t>
                </a:r>
                <a:r>
                  <a:rPr lang="en-US" sz="1750" dirty="0">
                    <a:solidFill>
                      <a:srgbClr val="C00000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Truck Hunting Detectors 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measures side to side movement to identify instability</a:t>
                </a:r>
                <a:endParaRPr lang="en-US" sz="1750" dirty="0"/>
              </a:p>
            </p:txBody>
          </p:sp>
          <p:sp>
            <p:nvSpPr>
              <p:cNvPr id="29" name="Text 5">
                <a:extLst>
                  <a:ext uri="{FF2B5EF4-FFF2-40B4-BE49-F238E27FC236}">
                    <a16:creationId xmlns:a16="http://schemas.microsoft.com/office/drawing/2014/main" id="{407E3DF2-4F26-CD40-22A9-D5AD277369BA}"/>
                  </a:ext>
                </a:extLst>
              </p:cNvPr>
              <p:cNvSpPr/>
              <p:nvPr/>
            </p:nvSpPr>
            <p:spPr>
              <a:xfrm>
                <a:off x="818466" y="4784606"/>
                <a:ext cx="710279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b="1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WILD: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 </a:t>
                </a:r>
                <a:r>
                  <a:rPr lang="en-US" sz="1750" dirty="0">
                    <a:solidFill>
                      <a:srgbClr val="C00000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Wheel Impact Load Detectors </a:t>
                </a:r>
                <a:r>
                  <a:rPr lang="en-US" sz="175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measures forces on the rail to detect defects like flat spots</a:t>
                </a:r>
                <a:endParaRPr lang="en-US" sz="1750" dirty="0"/>
              </a:p>
            </p:txBody>
          </p:sp>
        </p:grpSp>
      </p:grpSp>
      <p:sp>
        <p:nvSpPr>
          <p:cNvPr id="42" name="Text 0">
            <a:extLst>
              <a:ext uri="{FF2B5EF4-FFF2-40B4-BE49-F238E27FC236}">
                <a16:creationId xmlns:a16="http://schemas.microsoft.com/office/drawing/2014/main" id="{7FBF55F4-ADA9-4E0B-EF6D-5281CC93E547}"/>
              </a:ext>
            </a:extLst>
          </p:cNvPr>
          <p:cNvSpPr/>
          <p:nvPr/>
        </p:nvSpPr>
        <p:spPr>
          <a:xfrm>
            <a:off x="703356" y="6390668"/>
            <a:ext cx="30949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Equipment data</a:t>
            </a:r>
            <a:endParaRPr lang="en-US" sz="2000" dirty="0"/>
          </a:p>
        </p:txBody>
      </p:sp>
      <p:sp>
        <p:nvSpPr>
          <p:cNvPr id="43" name="Text 0">
            <a:extLst>
              <a:ext uri="{FF2B5EF4-FFF2-40B4-BE49-F238E27FC236}">
                <a16:creationId xmlns:a16="http://schemas.microsoft.com/office/drawing/2014/main" id="{362A1B4D-4231-EC5F-1A0C-75DEFF53F7E7}"/>
              </a:ext>
            </a:extLst>
          </p:cNvPr>
          <p:cNvSpPr/>
          <p:nvPr/>
        </p:nvSpPr>
        <p:spPr>
          <a:xfrm>
            <a:off x="4089676" y="6397287"/>
            <a:ext cx="30949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Equipment Mileage</a:t>
            </a:r>
            <a:endParaRPr lang="en-US" sz="2000" dirty="0"/>
          </a:p>
        </p:txBody>
      </p:sp>
      <p:sp>
        <p:nvSpPr>
          <p:cNvPr id="44" name="Text 0">
            <a:extLst>
              <a:ext uri="{FF2B5EF4-FFF2-40B4-BE49-F238E27FC236}">
                <a16:creationId xmlns:a16="http://schemas.microsoft.com/office/drawing/2014/main" id="{9D35596F-2081-BD84-585A-B5EEA5937521}"/>
              </a:ext>
            </a:extLst>
          </p:cNvPr>
          <p:cNvSpPr/>
          <p:nvPr/>
        </p:nvSpPr>
        <p:spPr>
          <a:xfrm>
            <a:off x="8199426" y="6390250"/>
            <a:ext cx="30949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Wheel Failure Data</a:t>
            </a:r>
            <a:endParaRPr lang="en-US" sz="2000" dirty="0"/>
          </a:p>
        </p:txBody>
      </p:sp>
      <p:sp>
        <p:nvSpPr>
          <p:cNvPr id="45" name="Text 0">
            <a:extLst>
              <a:ext uri="{FF2B5EF4-FFF2-40B4-BE49-F238E27FC236}">
                <a16:creationId xmlns:a16="http://schemas.microsoft.com/office/drawing/2014/main" id="{1F66C50A-C85E-F922-56D8-D32D20061349}"/>
              </a:ext>
            </a:extLst>
          </p:cNvPr>
          <p:cNvSpPr/>
          <p:nvPr/>
        </p:nvSpPr>
        <p:spPr>
          <a:xfrm>
            <a:off x="703357" y="5690606"/>
            <a:ext cx="1919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Other Data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7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01445"/>
            <a:ext cx="651450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Data Preprocessing 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876782"/>
            <a:ext cx="264806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Processing Steps</a:t>
            </a:r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41050-5310-F74E-A84B-7D1F55C1467D}"/>
              </a:ext>
            </a:extLst>
          </p:cNvPr>
          <p:cNvGrpSpPr/>
          <p:nvPr/>
        </p:nvGrpSpPr>
        <p:grpSpPr>
          <a:xfrm>
            <a:off x="793790" y="2386965"/>
            <a:ext cx="3723441" cy="1582936"/>
            <a:chOff x="793790" y="2386965"/>
            <a:chExt cx="3723441" cy="1582936"/>
          </a:xfrm>
        </p:grpSpPr>
        <p:sp>
          <p:nvSpPr>
            <p:cNvPr id="4" name="Shape 2"/>
            <p:cNvSpPr/>
            <p:nvPr/>
          </p:nvSpPr>
          <p:spPr>
            <a:xfrm>
              <a:off x="793790" y="2386965"/>
              <a:ext cx="382667" cy="382667"/>
            </a:xfrm>
            <a:prstGeom prst="roundRect">
              <a:avLst>
                <a:gd name="adj" fmla="val 6669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 3"/>
            <p:cNvSpPr/>
            <p:nvPr/>
          </p:nvSpPr>
          <p:spPr>
            <a:xfrm>
              <a:off x="857548" y="2418814"/>
              <a:ext cx="255151" cy="3189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1</a:t>
              </a:r>
              <a:endParaRPr lang="en-US" sz="20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346478" y="2445425"/>
              <a:ext cx="2608421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Target Variable Encoding</a:t>
              </a:r>
              <a:endParaRPr lang="en-US" sz="16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346478" y="2881193"/>
              <a:ext cx="3170753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Replaced missing </a:t>
              </a:r>
              <a:r>
                <a:rPr lang="en-US" sz="1300" i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failurereason</a:t>
              </a: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entries with "not failed" classification to clearly distinguish healthy components from failure states</a:t>
              </a:r>
              <a:endParaRPr lang="en-US" sz="13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2DC8CC-A504-4161-90CF-B44F12D61E0E}"/>
              </a:ext>
            </a:extLst>
          </p:cNvPr>
          <p:cNvGrpSpPr/>
          <p:nvPr/>
        </p:nvGrpSpPr>
        <p:grpSpPr>
          <a:xfrm>
            <a:off x="4729877" y="2386965"/>
            <a:ext cx="3723560" cy="1582936"/>
            <a:chOff x="4729877" y="2386965"/>
            <a:chExt cx="3723560" cy="1582936"/>
          </a:xfrm>
        </p:grpSpPr>
        <p:sp>
          <p:nvSpPr>
            <p:cNvPr id="8" name="Shape 6"/>
            <p:cNvSpPr/>
            <p:nvPr/>
          </p:nvSpPr>
          <p:spPr>
            <a:xfrm>
              <a:off x="4729877" y="2386965"/>
              <a:ext cx="382667" cy="382667"/>
            </a:xfrm>
            <a:prstGeom prst="roundRect">
              <a:avLst>
                <a:gd name="adj" fmla="val 6669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7"/>
            <p:cNvSpPr/>
            <p:nvPr/>
          </p:nvSpPr>
          <p:spPr>
            <a:xfrm>
              <a:off x="4793635" y="2418814"/>
              <a:ext cx="255151" cy="3189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2</a:t>
              </a:r>
              <a:endParaRPr lang="en-US" sz="20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5282565" y="2445425"/>
              <a:ext cx="2153841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Temporal Alignment</a:t>
              </a:r>
              <a:endParaRPr lang="en-US" sz="165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5282565" y="2881193"/>
              <a:ext cx="3170872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Standardized all date fields to </a:t>
              </a:r>
              <a:r>
                <a:rPr lang="en-US" sz="1300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monthly granularity</a:t>
              </a: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ensuring consistent sensor-failure mapping across the entire dataset</a:t>
              </a:r>
              <a:endParaRPr lang="en-US" sz="13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FEC62E-D17E-945F-A10F-CD5753B7B7B5}"/>
              </a:ext>
            </a:extLst>
          </p:cNvPr>
          <p:cNvGrpSpPr/>
          <p:nvPr/>
        </p:nvGrpSpPr>
        <p:grpSpPr>
          <a:xfrm>
            <a:off x="793790" y="4310063"/>
            <a:ext cx="7659648" cy="1038582"/>
            <a:chOff x="793790" y="4310063"/>
            <a:chExt cx="7659648" cy="1038582"/>
          </a:xfrm>
        </p:grpSpPr>
        <p:sp>
          <p:nvSpPr>
            <p:cNvPr id="12" name="Shape 10"/>
            <p:cNvSpPr/>
            <p:nvPr/>
          </p:nvSpPr>
          <p:spPr>
            <a:xfrm>
              <a:off x="793790" y="4310063"/>
              <a:ext cx="382667" cy="382667"/>
            </a:xfrm>
            <a:prstGeom prst="roundRect">
              <a:avLst>
                <a:gd name="adj" fmla="val 6669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857548" y="4341912"/>
              <a:ext cx="255151" cy="3189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000"/>
                </a:lnSpc>
                <a:buNone/>
              </a:pPr>
              <a:r>
                <a:rPr lang="en-US" sz="200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3</a:t>
              </a:r>
              <a:endParaRPr lang="en-US" sz="20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1346478" y="4368522"/>
              <a:ext cx="2397323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650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Missing Value Treatment</a:t>
              </a:r>
              <a:endParaRPr lang="en-US" sz="165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346478" y="4804291"/>
              <a:ext cx="7106960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Implemented strategic imputation with </a:t>
              </a:r>
              <a:r>
                <a:rPr lang="en-US" sz="1300" b="1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zero values</a:t>
              </a:r>
              <a:r>
                <a:rPr lang="en-US" sz="13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for engineered features, leveraging tree-based models' ability to interpret "no signal" as informative</a:t>
              </a:r>
              <a:endParaRPr lang="en-US" sz="13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284ABA-D9FB-8E3E-0DE6-C0C26B578E2B}"/>
              </a:ext>
            </a:extLst>
          </p:cNvPr>
          <p:cNvGrpSpPr/>
          <p:nvPr/>
        </p:nvGrpSpPr>
        <p:grpSpPr>
          <a:xfrm>
            <a:off x="857548" y="5646240"/>
            <a:ext cx="7659648" cy="1539240"/>
            <a:chOff x="857548" y="5646240"/>
            <a:chExt cx="7659648" cy="1539240"/>
          </a:xfrm>
        </p:grpSpPr>
        <p:sp>
          <p:nvSpPr>
            <p:cNvPr id="16" name="Shape 14"/>
            <p:cNvSpPr/>
            <p:nvPr/>
          </p:nvSpPr>
          <p:spPr>
            <a:xfrm>
              <a:off x="857548" y="5646240"/>
              <a:ext cx="7659648" cy="1539240"/>
            </a:xfrm>
            <a:prstGeom prst="roundRect">
              <a:avLst>
                <a:gd name="adj" fmla="val 1658"/>
              </a:avLst>
            </a:prstGeom>
            <a:solidFill>
              <a:srgbClr val="EDD5C4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5"/>
            <p:cNvSpPr/>
            <p:nvPr/>
          </p:nvSpPr>
          <p:spPr>
            <a:xfrm>
              <a:off x="1112699" y="5767399"/>
              <a:ext cx="6936938" cy="13267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b="1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Class Imbalance Handling:</a:t>
              </a:r>
              <a:r>
                <a:rPr lang="en-US" sz="13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</a:t>
              </a:r>
            </a:p>
            <a:p>
              <a:pPr marL="285750" indent="-285750" algn="l">
                <a:lnSpc>
                  <a:spcPts val="2100"/>
                </a:lnSpc>
                <a:buFont typeface="Wingdings" panose="05000000000000000000" pitchFamily="2" charset="2"/>
                <a:buChar char="§"/>
              </a:pPr>
              <a:r>
                <a:rPr lang="en-US" sz="13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Extensive testing of SMOTE and resampling techniques revealed overfitting issues</a:t>
              </a:r>
            </a:p>
            <a:p>
              <a:pPr marL="285750" indent="-285750" algn="l">
                <a:lnSpc>
                  <a:spcPts val="2100"/>
                </a:lnSpc>
                <a:buFont typeface="Wingdings" panose="05000000000000000000" pitchFamily="2" charset="2"/>
                <a:buChar char="§"/>
              </a:pPr>
              <a:r>
                <a:rPr lang="en-US" sz="13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Final model achieved superior performance without resampling by leveraging anomaly features to capture minority failure patterns effectively</a:t>
              </a:r>
              <a:endParaRPr lang="en-US" sz="1300" dirty="0"/>
            </a:p>
          </p:txBody>
        </p:sp>
      </p:grp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09" y="693389"/>
            <a:ext cx="5013796" cy="3421411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282" y="4188531"/>
            <a:ext cx="4632328" cy="3551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407"/>
            <a:ext cx="5294828" cy="434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EDA: Failure Sequence Analysis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16" y="1446841"/>
            <a:ext cx="8774075" cy="345239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56884B9-4B6C-3836-3758-2E077A809A96}"/>
              </a:ext>
            </a:extLst>
          </p:cNvPr>
          <p:cNvGrpSpPr/>
          <p:nvPr/>
        </p:nvGrpSpPr>
        <p:grpSpPr>
          <a:xfrm>
            <a:off x="562734" y="2312551"/>
            <a:ext cx="4284940" cy="1802249"/>
            <a:chOff x="5172670" y="5838825"/>
            <a:chExt cx="4284940" cy="1802249"/>
          </a:xfrm>
        </p:grpSpPr>
        <p:sp>
          <p:nvSpPr>
            <p:cNvPr id="14" name="Shape 9"/>
            <p:cNvSpPr/>
            <p:nvPr/>
          </p:nvSpPr>
          <p:spPr>
            <a:xfrm>
              <a:off x="5172670" y="5838825"/>
              <a:ext cx="4284940" cy="1802249"/>
            </a:xfrm>
            <a:prstGeom prst="roundRect">
              <a:avLst>
                <a:gd name="adj" fmla="val 1157"/>
              </a:avLst>
            </a:prstGeom>
            <a:solidFill>
              <a:srgbClr val="F9F7F7"/>
            </a:solidFill>
            <a:ln/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69AB4B-FC7D-23D6-A543-806CFDC7532A}"/>
                </a:ext>
              </a:extLst>
            </p:cNvPr>
            <p:cNvGrpSpPr/>
            <p:nvPr/>
          </p:nvGrpSpPr>
          <p:grpSpPr>
            <a:xfrm>
              <a:off x="5311735" y="5977890"/>
              <a:ext cx="4006810" cy="1524119"/>
              <a:chOff x="5311735" y="5977890"/>
              <a:chExt cx="4006810" cy="1524119"/>
            </a:xfrm>
          </p:grpSpPr>
          <p:sp>
            <p:nvSpPr>
              <p:cNvPr id="15" name="Shape 10"/>
              <p:cNvSpPr/>
              <p:nvPr/>
            </p:nvSpPr>
            <p:spPr>
              <a:xfrm>
                <a:off x="5311735" y="5977890"/>
                <a:ext cx="417195" cy="417195"/>
              </a:xfrm>
              <a:prstGeom prst="roundRect">
                <a:avLst>
                  <a:gd name="adj" fmla="val 21915616"/>
                </a:avLst>
              </a:prstGeom>
              <a:solidFill>
                <a:srgbClr val="3E2513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" name="Image 3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6512" y="6069092"/>
                <a:ext cx="187643" cy="234672"/>
              </a:xfrm>
              <a:prstGeom prst="rect">
                <a:avLst/>
              </a:prstGeom>
            </p:spPr>
          </p:pic>
          <p:sp>
            <p:nvSpPr>
              <p:cNvPr id="17" name="Text 11"/>
              <p:cNvSpPr/>
              <p:nvPr/>
            </p:nvSpPr>
            <p:spPr>
              <a:xfrm>
                <a:off x="5311735" y="6534150"/>
                <a:ext cx="2106335" cy="21728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700"/>
                  </a:lnSpc>
                  <a:buNone/>
                </a:pPr>
                <a:r>
                  <a:rPr lang="en-US" sz="1350" dirty="0">
                    <a:solidFill>
                      <a:srgbClr val="504C49"/>
                    </a:solidFill>
                    <a:latin typeface="Platypi Medium" pitchFamily="34" charset="0"/>
                    <a:ea typeface="Platypi Medium" pitchFamily="34" charset="-122"/>
                    <a:cs typeface="Platypi Medium" pitchFamily="34" charset="-120"/>
                  </a:rPr>
                  <a:t>Multiple Failure Patterns</a:t>
                </a:r>
                <a:endParaRPr lang="en-US" sz="1350" dirty="0"/>
              </a:p>
            </p:txBody>
          </p:sp>
          <p:sp>
            <p:nvSpPr>
              <p:cNvPr id="18" name="Text 12"/>
              <p:cNvSpPr/>
              <p:nvPr/>
            </p:nvSpPr>
            <p:spPr>
              <a:xfrm>
                <a:off x="5311735" y="6834783"/>
                <a:ext cx="4006810" cy="66722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750"/>
                  </a:lnSpc>
                  <a:buNone/>
                </a:pPr>
                <a:r>
                  <a:rPr lang="en-US" sz="1100" b="1" dirty="0">
                    <a:solidFill>
                      <a:srgbClr val="3E2513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3,627 wheels (</a:t>
                </a:r>
                <a:r>
                  <a:rPr lang="en-US" sz="1100" b="1" dirty="0">
                    <a:solidFill>
                      <a:schemeClr val="accent2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19% of total unique wheels</a:t>
                </a:r>
                <a:r>
                  <a:rPr lang="en-US" sz="1100" b="1" dirty="0">
                    <a:solidFill>
                      <a:srgbClr val="3E2513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)</a:t>
                </a:r>
                <a:r>
                  <a:rPr lang="en-US" sz="1100" dirty="0">
                    <a:solidFill>
                      <a:srgbClr val="504C49"/>
                    </a:solidFill>
                    <a:latin typeface="Source Serif 4" pitchFamily="34" charset="0"/>
                    <a:ea typeface="Source Serif 4" pitchFamily="34" charset="-122"/>
                    <a:cs typeface="Source Serif 4" pitchFamily="34" charset="-120"/>
                  </a:rPr>
                  <a:t> experienced multiple failures  over their operational lifetime, revealing complex degradation patterns</a:t>
                </a:r>
                <a:endParaRPr lang="en-US" sz="1100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FD71C5-B73C-FB58-B326-5B5AAFA5E98B}"/>
              </a:ext>
            </a:extLst>
          </p:cNvPr>
          <p:cNvGrpSpPr/>
          <p:nvPr/>
        </p:nvGrpSpPr>
        <p:grpSpPr>
          <a:xfrm>
            <a:off x="294564" y="4734926"/>
            <a:ext cx="8181556" cy="3030645"/>
            <a:chOff x="268486" y="5011204"/>
            <a:chExt cx="8181556" cy="30306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5CEA70-E800-08B2-B620-C616B77DFC6E}"/>
                </a:ext>
              </a:extLst>
            </p:cNvPr>
            <p:cNvGrpSpPr/>
            <p:nvPr/>
          </p:nvGrpSpPr>
          <p:grpSpPr>
            <a:xfrm>
              <a:off x="268486" y="5011204"/>
              <a:ext cx="6113385" cy="2585119"/>
              <a:chOff x="15851" y="3531840"/>
              <a:chExt cx="6113385" cy="2585119"/>
            </a:xfrm>
          </p:grpSpPr>
          <p:pic>
            <p:nvPicPr>
              <p:cNvPr id="4" name="Picture 3" descr="A table with numbers and text&#10;&#10;AI-generated content may be incorrect.">
                <a:extLst>
                  <a:ext uri="{FF2B5EF4-FFF2-40B4-BE49-F238E27FC236}">
                    <a16:creationId xmlns:a16="http://schemas.microsoft.com/office/drawing/2014/main" id="{305E0C78-C8B8-CDD9-67B6-80E7C00DA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38" t="5274" r="4840" b="13590"/>
              <a:stretch>
                <a:fillRect/>
              </a:stretch>
            </p:blipFill>
            <p:spPr>
              <a:xfrm>
                <a:off x="502099" y="3974856"/>
                <a:ext cx="5627137" cy="2142103"/>
              </a:xfrm>
              <a:prstGeom prst="rect">
                <a:avLst/>
              </a:prstGeom>
            </p:spPr>
          </p:pic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C3AF0DF-6191-E178-F1BC-51777C634757}"/>
                  </a:ext>
                </a:extLst>
              </p:cNvPr>
              <p:cNvSpPr txBox="1"/>
              <p:nvPr/>
            </p:nvSpPr>
            <p:spPr>
              <a:xfrm rot="16200000">
                <a:off x="-598193" y="4939094"/>
                <a:ext cx="1597419" cy="36933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a typeface="Calibri"/>
                    <a:cs typeface="Calibri"/>
                  </a:rPr>
                  <a:t>Current Failure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038E5-7819-8238-83A3-4716167FE4E5}"/>
                  </a:ext>
                </a:extLst>
              </p:cNvPr>
              <p:cNvSpPr txBox="1"/>
              <p:nvPr/>
            </p:nvSpPr>
            <p:spPr>
              <a:xfrm>
                <a:off x="2734938" y="3531840"/>
                <a:ext cx="1401772" cy="36933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ea typeface="Calibri"/>
                    <a:cs typeface="Calibri"/>
                  </a:rPr>
                  <a:t>Next Failure</a:t>
                </a:r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1CA061-98BE-FDB4-14C9-0C900981B9DB}"/>
                </a:ext>
              </a:extLst>
            </p:cNvPr>
            <p:cNvSpPr txBox="1"/>
            <p:nvPr/>
          </p:nvSpPr>
          <p:spPr>
            <a:xfrm>
              <a:off x="1134842" y="7672517"/>
              <a:ext cx="7315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201B18"/>
                  </a:solidFill>
                  <a:latin typeface="Platypi Medium" pitchFamily="34" charset="0"/>
                  <a:cs typeface="Platypi Medium" pitchFamily="34" charset="-120"/>
                </a:rPr>
                <a:t>Failure Transition Probability Matrix</a:t>
              </a:r>
              <a:endParaRPr lang="en-IN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801BD9-05E2-AE4C-54EB-CA035A4A8B1A}"/>
              </a:ext>
            </a:extLst>
          </p:cNvPr>
          <p:cNvGrpSpPr/>
          <p:nvPr/>
        </p:nvGrpSpPr>
        <p:grpSpPr>
          <a:xfrm>
            <a:off x="6775486" y="6250249"/>
            <a:ext cx="6525697" cy="670798"/>
            <a:chOff x="789503" y="6940153"/>
            <a:chExt cx="13051393" cy="670798"/>
          </a:xfrm>
        </p:grpSpPr>
        <p:sp>
          <p:nvSpPr>
            <p:cNvPr id="31" name="Shape 18">
              <a:extLst>
                <a:ext uri="{FF2B5EF4-FFF2-40B4-BE49-F238E27FC236}">
                  <a16:creationId xmlns:a16="http://schemas.microsoft.com/office/drawing/2014/main" id="{585F0CB8-C240-FD8F-FE6F-3713E0BAA6D4}"/>
                </a:ext>
              </a:extLst>
            </p:cNvPr>
            <p:cNvSpPr/>
            <p:nvPr/>
          </p:nvSpPr>
          <p:spPr>
            <a:xfrm>
              <a:off x="789503" y="6940153"/>
              <a:ext cx="13051393" cy="670798"/>
            </a:xfrm>
            <a:prstGeom prst="roundRect">
              <a:avLst>
                <a:gd name="adj" fmla="val 3531"/>
              </a:avLst>
            </a:prstGeom>
            <a:solidFill>
              <a:srgbClr val="EDD5C4"/>
            </a:solidFill>
            <a:ln/>
          </p:spPr>
          <p:txBody>
            <a:bodyPr/>
            <a:lstStyle/>
            <a:p>
              <a:endParaRPr lang="en-US" sz="2000" dirty="0"/>
            </a:p>
          </p:txBody>
        </p:sp>
        <p:pic>
          <p:nvPicPr>
            <p:cNvPr id="32" name="Image 1" descr="preencoded.png">
              <a:extLst>
                <a:ext uri="{FF2B5EF4-FFF2-40B4-BE49-F238E27FC236}">
                  <a16:creationId xmlns:a16="http://schemas.microsoft.com/office/drawing/2014/main" id="{ADC3CCA5-F79F-1871-C303-23FA77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380" y="7174468"/>
              <a:ext cx="197287" cy="157877"/>
            </a:xfrm>
            <a:prstGeom prst="rect">
              <a:avLst/>
            </a:prstGeom>
          </p:spPr>
        </p:pic>
        <p:sp>
          <p:nvSpPr>
            <p:cNvPr id="33" name="Text 19">
              <a:extLst>
                <a:ext uri="{FF2B5EF4-FFF2-40B4-BE49-F238E27FC236}">
                  <a16:creationId xmlns:a16="http://schemas.microsoft.com/office/drawing/2014/main" id="{437C87DD-F4D7-5485-CAAD-664F4EE573F5}"/>
                </a:ext>
              </a:extLst>
            </p:cNvPr>
            <p:cNvSpPr/>
            <p:nvPr/>
          </p:nvSpPr>
          <p:spPr>
            <a:xfrm>
              <a:off x="1302544" y="7137440"/>
              <a:ext cx="12380476" cy="2525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600" b="1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Key Finding:</a:t>
              </a:r>
              <a:r>
                <a:rPr lang="en-US" sz="1600" dirty="0">
                  <a:solidFill>
                    <a:srgbClr val="000000"/>
                  </a:solidFill>
                  <a:latin typeface="Source Serif 4" pitchFamily="34" charset="0"/>
                  <a:ea typeface="Source Serif 4" pitchFamily="34" charset="-122"/>
                  <a:cs typeface="Source Serif 4" pitchFamily="34" charset="-120"/>
                </a:rPr>
                <a:t> High Impact is the dominant end state 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01B4C8C-8DED-4F02-B70F-2C895D488507}"/>
              </a:ext>
            </a:extLst>
          </p:cNvPr>
          <p:cNvSpPr/>
          <p:nvPr/>
        </p:nvSpPr>
        <p:spPr>
          <a:xfrm>
            <a:off x="3217890" y="5275224"/>
            <a:ext cx="1197533" cy="195005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321"/>
            <a:ext cx="668250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EDA: Mileage to Next Failure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6" y="2081565"/>
            <a:ext cx="6543416" cy="33568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E63B39E-D4F9-AB7E-57E6-1057B9C4C4DC}"/>
              </a:ext>
            </a:extLst>
          </p:cNvPr>
          <p:cNvGrpSpPr/>
          <p:nvPr/>
        </p:nvGrpSpPr>
        <p:grpSpPr>
          <a:xfrm>
            <a:off x="7557967" y="2218699"/>
            <a:ext cx="6808545" cy="1176934"/>
            <a:chOff x="7557968" y="2323028"/>
            <a:chExt cx="6286262" cy="1176934"/>
          </a:xfrm>
        </p:grpSpPr>
        <p:sp>
          <p:nvSpPr>
            <p:cNvPr id="5" name="Shape 2"/>
            <p:cNvSpPr/>
            <p:nvPr/>
          </p:nvSpPr>
          <p:spPr>
            <a:xfrm>
              <a:off x="7557968" y="2323028"/>
              <a:ext cx="433745" cy="433745"/>
            </a:xfrm>
            <a:prstGeom prst="roundRect">
              <a:avLst>
                <a:gd name="adj" fmla="val 6668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3"/>
            <p:cNvSpPr/>
            <p:nvPr/>
          </p:nvSpPr>
          <p:spPr>
            <a:xfrm>
              <a:off x="8184475" y="2389227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High Impact</a:t>
              </a:r>
              <a:endParaRPr lang="en-US" sz="1850" b="1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8184475" y="2883218"/>
              <a:ext cx="5659755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GB" sz="15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Next  failure occurs within 10–15 thousand km, indicating rapid degradation</a:t>
              </a:r>
              <a:endPara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0A02E0-DD47-C3F9-B018-79AEE5A11EFB}"/>
              </a:ext>
            </a:extLst>
          </p:cNvPr>
          <p:cNvGrpSpPr/>
          <p:nvPr/>
        </p:nvGrpSpPr>
        <p:grpSpPr>
          <a:xfrm>
            <a:off x="7557968" y="3725924"/>
            <a:ext cx="6710354" cy="868561"/>
            <a:chOff x="7557968" y="3885486"/>
            <a:chExt cx="6710354" cy="868561"/>
          </a:xfrm>
        </p:grpSpPr>
        <p:sp>
          <p:nvSpPr>
            <p:cNvPr id="8" name="Shape 5"/>
            <p:cNvSpPr/>
            <p:nvPr/>
          </p:nvSpPr>
          <p:spPr>
            <a:xfrm>
              <a:off x="7557968" y="3885486"/>
              <a:ext cx="433745" cy="433745"/>
            </a:xfrm>
            <a:prstGeom prst="roundRect">
              <a:avLst>
                <a:gd name="adj" fmla="val 6668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8184475" y="3951684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Thin Flange</a:t>
              </a:r>
              <a:endParaRPr lang="en-US" sz="1850" b="1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8184475" y="4445675"/>
              <a:ext cx="6083847" cy="3083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GB" sz="15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Subsequent failure occurs after 20–30 thousand km, indicating moderate degradation</a:t>
              </a:r>
              <a:endPara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5252CE-3107-ED61-06E6-2F3E96548178}"/>
              </a:ext>
            </a:extLst>
          </p:cNvPr>
          <p:cNvGrpSpPr/>
          <p:nvPr/>
        </p:nvGrpSpPr>
        <p:grpSpPr>
          <a:xfrm>
            <a:off x="7557968" y="5139571"/>
            <a:ext cx="6513973" cy="1176933"/>
            <a:chOff x="7557968" y="5139571"/>
            <a:chExt cx="6513973" cy="1176933"/>
          </a:xfrm>
        </p:grpSpPr>
        <p:sp>
          <p:nvSpPr>
            <p:cNvPr id="11" name="Shape 8"/>
            <p:cNvSpPr/>
            <p:nvPr/>
          </p:nvSpPr>
          <p:spPr>
            <a:xfrm>
              <a:off x="7557968" y="5139571"/>
              <a:ext cx="433745" cy="433745"/>
            </a:xfrm>
            <a:prstGeom prst="roundRect">
              <a:avLst>
                <a:gd name="adj" fmla="val 6668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/>
            <p:cNvSpPr/>
            <p:nvPr/>
          </p:nvSpPr>
          <p:spPr>
            <a:xfrm>
              <a:off x="8184475" y="5205770"/>
              <a:ext cx="2409944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850" b="1" dirty="0">
                  <a:solidFill>
                    <a:srgbClr val="504C49"/>
                  </a:solidFill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High Flange</a:t>
              </a:r>
              <a:endParaRPr lang="en-US" sz="1850" b="1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8184475" y="5699760"/>
              <a:ext cx="5887466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GB" sz="15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Next failure occurs after 40–50 thousand km, showing slower degradation</a:t>
              </a:r>
              <a:endPara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CB9182-0CF1-194F-2ADC-3D834FE439BF}"/>
              </a:ext>
            </a:extLst>
          </p:cNvPr>
          <p:cNvGrpSpPr/>
          <p:nvPr/>
        </p:nvGrpSpPr>
        <p:grpSpPr>
          <a:xfrm>
            <a:off x="793790" y="6750129"/>
            <a:ext cx="13100179" cy="819031"/>
            <a:chOff x="793790" y="6750129"/>
            <a:chExt cx="13100179" cy="819031"/>
          </a:xfrm>
        </p:grpSpPr>
        <p:sp>
          <p:nvSpPr>
            <p:cNvPr id="14" name="Shape 11"/>
            <p:cNvSpPr/>
            <p:nvPr/>
          </p:nvSpPr>
          <p:spPr>
            <a:xfrm>
              <a:off x="793790" y="6750129"/>
              <a:ext cx="13042821" cy="819031"/>
            </a:xfrm>
            <a:prstGeom prst="roundRect">
              <a:avLst>
                <a:gd name="adj" fmla="val 3531"/>
              </a:avLst>
            </a:prstGeom>
            <a:solidFill>
              <a:srgbClr val="EDD5C4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552" y="7043261"/>
              <a:ext cx="240983" cy="192762"/>
            </a:xfrm>
            <a:prstGeom prst="rect">
              <a:avLst/>
            </a:prstGeom>
          </p:spPr>
        </p:pic>
        <p:sp>
          <p:nvSpPr>
            <p:cNvPr id="16" name="Text 12"/>
            <p:cNvSpPr/>
            <p:nvPr/>
          </p:nvSpPr>
          <p:spPr>
            <a:xfrm>
              <a:off x="1420296" y="6990993"/>
              <a:ext cx="12473673" cy="3083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400"/>
                </a:lnSpc>
              </a:pPr>
              <a:r>
                <a:rPr lang="en-US" sz="15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Critical Insight: </a:t>
              </a:r>
              <a:r>
                <a:rPr lang="en-GB" sz="15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High-impact failures require immediate inspection and proactive maintenance to prevent rapid recurring damage</a:t>
              </a:r>
              <a:endPara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CD306B-121D-4CA1-463C-3545C7DE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6" y="1472655"/>
            <a:ext cx="9091612" cy="651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45EA3B1-DDCB-DE8E-E0D5-7C52B133F937}"/>
              </a:ext>
            </a:extLst>
          </p:cNvPr>
          <p:cNvSpPr/>
          <p:nvPr/>
        </p:nvSpPr>
        <p:spPr>
          <a:xfrm>
            <a:off x="789503" y="571220"/>
            <a:ext cx="6701909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cs typeface="Platypi Medium" pitchFamily="34" charset="-120"/>
              </a:rPr>
              <a:t>EDA: Failure Distribution By Wheel Location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05179F-5C7E-753E-A545-2BC636CB06D5}"/>
              </a:ext>
            </a:extLst>
          </p:cNvPr>
          <p:cNvGrpSpPr/>
          <p:nvPr/>
        </p:nvGrpSpPr>
        <p:grpSpPr>
          <a:xfrm>
            <a:off x="9770141" y="2896327"/>
            <a:ext cx="4372073" cy="787948"/>
            <a:chOff x="7492484" y="2037159"/>
            <a:chExt cx="6356033" cy="101858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5805C2F-2424-CD98-8E76-7BF54F116087}"/>
                </a:ext>
              </a:extLst>
            </p:cNvPr>
            <p:cNvSpPr/>
            <p:nvPr/>
          </p:nvSpPr>
          <p:spPr>
            <a:xfrm>
              <a:off x="7515344" y="2037159"/>
              <a:ext cx="6333173" cy="1018580"/>
            </a:xfrm>
            <a:prstGeom prst="roundRect">
              <a:avLst>
                <a:gd name="adj" fmla="val 10773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315CD2DD-72DD-24DE-AD28-7E0AC68C14F4}"/>
                </a:ext>
              </a:extLst>
            </p:cNvPr>
            <p:cNvSpPr/>
            <p:nvPr/>
          </p:nvSpPr>
          <p:spPr>
            <a:xfrm>
              <a:off x="7492484" y="2037159"/>
              <a:ext cx="91440" cy="1018580"/>
            </a:xfrm>
            <a:prstGeom prst="roundRect">
              <a:avLst>
                <a:gd name="adj" fmla="val 25903"/>
              </a:avLst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322DE4C5-81AF-7153-18DB-50D3FC2D4E03}"/>
                </a:ext>
              </a:extLst>
            </p:cNvPr>
            <p:cNvSpPr/>
            <p:nvPr/>
          </p:nvSpPr>
          <p:spPr>
            <a:xfrm>
              <a:off x="7711130" y="2217189"/>
              <a:ext cx="5903119" cy="2525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0"/>
                </a:lnSpc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Trucks C and D need closer monitoring for </a:t>
              </a:r>
            </a:p>
            <a:p>
              <a:pPr>
                <a:lnSpc>
                  <a:spcPts val="1950"/>
                </a:lnSpc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High Impact Failures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06446A-06A0-50F6-C01B-601CEB6B9D47}"/>
              </a:ext>
            </a:extLst>
          </p:cNvPr>
          <p:cNvGrpSpPr/>
          <p:nvPr/>
        </p:nvGrpSpPr>
        <p:grpSpPr>
          <a:xfrm>
            <a:off x="9770141" y="4334516"/>
            <a:ext cx="4372073" cy="787948"/>
            <a:chOff x="7492484" y="3213616"/>
            <a:chExt cx="6356033" cy="1018580"/>
          </a:xfrm>
        </p:grpSpPr>
        <p:sp>
          <p:nvSpPr>
            <p:cNvPr id="10" name="Shape 6">
              <a:extLst>
                <a:ext uri="{FF2B5EF4-FFF2-40B4-BE49-F238E27FC236}">
                  <a16:creationId xmlns:a16="http://schemas.microsoft.com/office/drawing/2014/main" id="{13B3B28B-7A04-65BA-1537-AF04B803ADFE}"/>
                </a:ext>
              </a:extLst>
            </p:cNvPr>
            <p:cNvSpPr/>
            <p:nvPr/>
          </p:nvSpPr>
          <p:spPr>
            <a:xfrm>
              <a:off x="7515344" y="3213616"/>
              <a:ext cx="6333173" cy="1018580"/>
            </a:xfrm>
            <a:prstGeom prst="roundRect">
              <a:avLst>
                <a:gd name="adj" fmla="val 10773"/>
              </a:avLst>
            </a:prstGeom>
            <a:solidFill>
              <a:srgbClr val="FFFFFF"/>
            </a:solidFill>
            <a:ln w="22860">
              <a:solidFill>
                <a:srgbClr val="D8D4D4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78812213-7879-0AD5-5793-DD9A5777D28E}"/>
                </a:ext>
              </a:extLst>
            </p:cNvPr>
            <p:cNvSpPr/>
            <p:nvPr/>
          </p:nvSpPr>
          <p:spPr>
            <a:xfrm>
              <a:off x="7492484" y="3213616"/>
              <a:ext cx="91440" cy="1018580"/>
            </a:xfrm>
            <a:prstGeom prst="roundRect">
              <a:avLst>
                <a:gd name="adj" fmla="val 25903"/>
              </a:avLst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B1D68D06-FC01-7317-A92A-04FA3693AF64}"/>
                </a:ext>
              </a:extLst>
            </p:cNvPr>
            <p:cNvSpPr/>
            <p:nvPr/>
          </p:nvSpPr>
          <p:spPr>
            <a:xfrm>
              <a:off x="7755737" y="3388403"/>
              <a:ext cx="5903119" cy="2525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950"/>
                </a:lnSpc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Trucks A and B require regular checks for </a:t>
              </a:r>
            </a:p>
            <a:p>
              <a:pPr>
                <a:lnSpc>
                  <a:spcPts val="1950"/>
                </a:lnSpc>
              </a:pPr>
              <a:r>
                <a:rPr lang="en-GB" sz="1600" dirty="0">
                  <a:solidFill>
                    <a:srgbClr val="504C49"/>
                  </a:solidFill>
                  <a:latin typeface="Source Serif 4" pitchFamily="34" charset="0"/>
                  <a:ea typeface="Source Serif 4" pitchFamily="34" charset="-122"/>
                </a:rPr>
                <a:t>Flange Thickness degradation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3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1556</Words>
  <Application>Microsoft Office PowerPoint</Application>
  <PresentationFormat>Custom</PresentationFormat>
  <Paragraphs>194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Platypi Light</vt:lpstr>
      <vt:lpstr>Wingdings</vt:lpstr>
      <vt:lpstr>Source Serif 4</vt:lpstr>
      <vt:lpstr>Arial</vt:lpstr>
      <vt:lpstr>Platypi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S.M. Professor</dc:creator>
  <cp:lastModifiedBy>Krishan Kumar</cp:lastModifiedBy>
  <cp:revision>46</cp:revision>
  <dcterms:created xsi:type="dcterms:W3CDTF">2025-10-01T11:00:58Z</dcterms:created>
  <dcterms:modified xsi:type="dcterms:W3CDTF">2025-10-25T20:56:47Z</dcterms:modified>
</cp:coreProperties>
</file>